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2" r:id="rId3"/>
    <p:sldId id="278" r:id="rId4"/>
    <p:sldId id="279" r:id="rId5"/>
    <p:sldId id="268" r:id="rId6"/>
    <p:sldId id="269" r:id="rId7"/>
    <p:sldId id="257" r:id="rId8"/>
    <p:sldId id="280" r:id="rId9"/>
    <p:sldId id="258" r:id="rId10"/>
    <p:sldId id="277" r:id="rId11"/>
    <p:sldId id="273" r:id="rId12"/>
    <p:sldId id="260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2"/>
  </p:normalViewPr>
  <p:slideViewPr>
    <p:cSldViewPr>
      <p:cViewPr varScale="1">
        <p:scale>
          <a:sx n="111" d="100"/>
          <a:sy n="111" d="100"/>
        </p:scale>
        <p:origin x="168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057CC87-7A00-9A4E-A74C-7E08C28EAC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BDE902-F410-6045-B721-A175349B5F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A591A-9FDE-5846-9A84-E5CD9F5B15F9}" type="datetimeFigureOut">
              <a:rPr lang="en-US" smtClean="0"/>
              <a:t>4/10/23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1CD7CC-B4DF-B142-9026-4DA7EDBA72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0593EE-BBAD-904B-9921-7010B3CDA4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A9C50-E263-E340-842A-512272A19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04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8BFF0-D5DE-1A4D-85D7-77CEFCCDABBE}" type="datetimeFigureOut">
              <a:rPr lang="en-US" smtClean="0"/>
              <a:t>4/10/23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E71E5-BB09-C946-BAF8-2708DCBBB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09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0.67 moles in sample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BBAB2-FA8B-42E9-9021-FBFF51669B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25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7AE5159-06EF-4224-8636-485835EF34A7}" type="datetimeFigureOut">
              <a:rPr lang="en-US" smtClean="0"/>
              <a:t>4/10/23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024F16A-2B31-4F8A-AC7A-CC27934D56A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5159-06EF-4224-8636-485835EF34A7}" type="datetimeFigureOut">
              <a:rPr lang="en-US" smtClean="0"/>
              <a:t>4/10/23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F16A-2B31-4F8A-AC7A-CC27934D5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5159-06EF-4224-8636-485835EF34A7}" type="datetimeFigureOut">
              <a:rPr lang="en-US" smtClean="0"/>
              <a:t>4/10/23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F16A-2B31-4F8A-AC7A-CC27934D5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CDD346F-36C0-4964-8C2B-2CAF9C3DEF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167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3EA73-84F9-40DE-9EBE-62FB260E21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2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5159-06EF-4224-8636-485835EF34A7}" type="datetimeFigureOut">
              <a:rPr lang="en-US" smtClean="0"/>
              <a:t>4/10/23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F16A-2B31-4F8A-AC7A-CC27934D5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5159-06EF-4224-8636-485835EF34A7}" type="datetimeFigureOut">
              <a:rPr lang="en-US" smtClean="0"/>
              <a:t>4/10/23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F16A-2B31-4F8A-AC7A-CC27934D5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5159-06EF-4224-8636-485835EF34A7}" type="datetimeFigureOut">
              <a:rPr lang="en-US" smtClean="0"/>
              <a:t>4/10/23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F16A-2B31-4F8A-AC7A-CC27934D56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5159-06EF-4224-8636-485835EF34A7}" type="datetimeFigureOut">
              <a:rPr lang="en-US" smtClean="0"/>
              <a:t>4/10/23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F16A-2B31-4F8A-AC7A-CC27934D5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5159-06EF-4224-8636-485835EF34A7}" type="datetimeFigureOut">
              <a:rPr lang="en-US" smtClean="0"/>
              <a:t>4/10/23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F16A-2B31-4F8A-AC7A-CC27934D5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5159-06EF-4224-8636-485835EF34A7}" type="datetimeFigureOut">
              <a:rPr lang="en-US" smtClean="0"/>
              <a:t>4/10/23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F16A-2B31-4F8A-AC7A-CC27934D5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5159-06EF-4224-8636-485835EF34A7}" type="datetimeFigureOut">
              <a:rPr lang="en-US" smtClean="0"/>
              <a:t>4/10/23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F16A-2B31-4F8A-AC7A-CC27934D56A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5159-06EF-4224-8636-485835EF34A7}" type="datetimeFigureOut">
              <a:rPr lang="en-US" smtClean="0"/>
              <a:t>4/10/23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F16A-2B31-4F8A-AC7A-CC27934D5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AE5159-06EF-4224-8636-485835EF34A7}" type="datetimeFigureOut">
              <a:rPr lang="en-US" smtClean="0"/>
              <a:t>4/10/23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024F16A-2B31-4F8A-AC7A-CC27934D56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h301.cm.utexas.edu/simulations/js/idealgaslaw/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Boyles’ Law and Avogadro’s Law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Bromfield Honors Chemistry</a:t>
            </a:r>
          </a:p>
        </p:txBody>
      </p:sp>
    </p:spTree>
    <p:extLst>
      <p:ext uri="{BB962C8B-B14F-4D97-AF65-F5344CB8AC3E}">
        <p14:creationId xmlns:p14="http://schemas.microsoft.com/office/powerpoint/2010/main" val="3001950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811212"/>
          </a:xfrm>
        </p:spPr>
        <p:txBody>
          <a:bodyPr/>
          <a:lstStyle/>
          <a:p>
            <a:r>
              <a:rPr lang="en-US" dirty="0"/>
              <a:t>Sample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181600"/>
          </a:xfrm>
        </p:spPr>
        <p:txBody>
          <a:bodyPr/>
          <a:lstStyle/>
          <a:p>
            <a:r>
              <a:rPr lang="en-US" sz="2400" dirty="0"/>
              <a:t>Consider two samples of nitrogen gas, N</a:t>
            </a:r>
            <a:r>
              <a:rPr lang="en-US" sz="2400" baseline="-25000" dirty="0"/>
              <a:t>2</a:t>
            </a:r>
            <a:r>
              <a:rPr lang="en-US" sz="2400" dirty="0"/>
              <a:t>.  Sample 1 contains 1.5 </a:t>
            </a:r>
            <a:r>
              <a:rPr lang="en-US" sz="2400" dirty="0" err="1"/>
              <a:t>mol</a:t>
            </a:r>
            <a:r>
              <a:rPr lang="en-US" sz="2400" dirty="0"/>
              <a:t> of N</a:t>
            </a:r>
            <a:r>
              <a:rPr lang="en-US" sz="2400" baseline="-25000" dirty="0"/>
              <a:t>2</a:t>
            </a:r>
            <a:r>
              <a:rPr lang="en-US" sz="2400" dirty="0"/>
              <a:t> and has a volume of 36.7 L at 25</a:t>
            </a:r>
            <a:r>
              <a:rPr lang="en-US" sz="2400" baseline="30000" dirty="0"/>
              <a:t>o</a:t>
            </a:r>
            <a:r>
              <a:rPr lang="en-US" sz="2400" dirty="0"/>
              <a:t>C and 1 atm.  Sample 2 has a volume of 16.5 L at 25</a:t>
            </a:r>
            <a:r>
              <a:rPr lang="en-US" sz="2400" baseline="30000" dirty="0"/>
              <a:t>o</a:t>
            </a:r>
            <a:r>
              <a:rPr lang="en-US" sz="2400" dirty="0"/>
              <a:t>C and 1 atm.  Calculate the number of moles of N</a:t>
            </a:r>
            <a:r>
              <a:rPr lang="en-US" sz="2400" baseline="-25000" dirty="0"/>
              <a:t>2</a:t>
            </a:r>
            <a:r>
              <a:rPr lang="en-US" sz="2400" dirty="0"/>
              <a:t> in sample 2.</a:t>
            </a:r>
          </a:p>
        </p:txBody>
      </p:sp>
    </p:spTree>
    <p:extLst>
      <p:ext uri="{BB962C8B-B14F-4D97-AF65-F5344CB8AC3E}">
        <p14:creationId xmlns:p14="http://schemas.microsoft.com/office/powerpoint/2010/main" val="1437945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 Temperature and Pressure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STP</a:t>
            </a:r>
          </a:p>
          <a:p>
            <a:pPr lvl="1"/>
            <a:r>
              <a:rPr lang="en-US" dirty="0"/>
              <a:t>Standard Temperature 0</a:t>
            </a:r>
            <a:r>
              <a:rPr lang="en-US" baseline="30000" dirty="0"/>
              <a:t>o</a:t>
            </a:r>
            <a:r>
              <a:rPr lang="en-US" dirty="0"/>
              <a:t>C (273 K)</a:t>
            </a:r>
          </a:p>
          <a:p>
            <a:pPr lvl="1"/>
            <a:r>
              <a:rPr lang="en-US" dirty="0"/>
              <a:t>Standard Pressure  1 atm (or equivalent)</a:t>
            </a:r>
          </a:p>
        </p:txBody>
      </p:sp>
    </p:spTree>
    <p:extLst>
      <p:ext uri="{BB962C8B-B14F-4D97-AF65-F5344CB8AC3E}">
        <p14:creationId xmlns:p14="http://schemas.microsoft.com/office/powerpoint/2010/main" val="3250665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Avogadro’s Hypothesis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2971800" cy="4411662"/>
          </a:xfrm>
        </p:spPr>
        <p:txBody>
          <a:bodyPr/>
          <a:lstStyle/>
          <a:p>
            <a:r>
              <a:rPr lang="en-US" altLang="en-US" sz="2600" dirty="0"/>
              <a:t>Equal volumes of gases at the same temperature and pressure contain equal numbers of particles.</a:t>
            </a:r>
          </a:p>
        </p:txBody>
      </p:sp>
      <p:pic>
        <p:nvPicPr>
          <p:cNvPr id="28678" name="Picture 6" descr="10_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33800" y="1752600"/>
            <a:ext cx="5257800" cy="3055938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4623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2900"/>
            <a:ext cx="7024744" cy="1143000"/>
          </a:xfrm>
        </p:spPr>
        <p:txBody>
          <a:bodyPr/>
          <a:lstStyle/>
          <a:p>
            <a:r>
              <a:rPr lang="en-US" dirty="0"/>
              <a:t>Boyle’s Experiments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710" y="1430337"/>
            <a:ext cx="2955137" cy="479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7384DBB-7462-E049-B8C4-7766E196CA67}"/>
              </a:ext>
            </a:extLst>
          </p:cNvPr>
          <p:cNvSpPr txBox="1"/>
          <p:nvPr/>
        </p:nvSpPr>
        <p:spPr>
          <a:xfrm>
            <a:off x="1295400" y="2438400"/>
            <a:ext cx="2563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“the spring of the air”</a:t>
            </a:r>
          </a:p>
        </p:txBody>
      </p:sp>
    </p:spTree>
    <p:extLst>
      <p:ext uri="{BB962C8B-B14F-4D97-AF65-F5344CB8AC3E}">
        <p14:creationId xmlns:p14="http://schemas.microsoft.com/office/powerpoint/2010/main" val="2596978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34ABC-0054-474D-B42D-12C1C1DF4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29" y="838340"/>
            <a:ext cx="7024744" cy="1143000"/>
          </a:xfrm>
        </p:spPr>
        <p:txBody>
          <a:bodyPr/>
          <a:lstStyle/>
          <a:p>
            <a:r>
              <a:rPr lang="en-US" dirty="0">
                <a:hlinkClick r:id="rId2"/>
              </a:rPr>
              <a:t>Virtual gas lab simulator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2FE2A75-38D1-DA40-AE17-DA4E6733ADD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210" y="2133600"/>
            <a:ext cx="5817580" cy="3737809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56FCBC-574E-A34B-9FD2-A7620162DE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468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03B64-E6DF-4341-959E-AC02603C2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Boyle’s Law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719223-0EAE-BF40-B490-AE0D079E2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confined gas at constant temperature, the pressure is inversely related to the volume of the gas.</a:t>
            </a:r>
          </a:p>
        </p:txBody>
      </p:sp>
    </p:spTree>
    <p:extLst>
      <p:ext uri="{BB962C8B-B14F-4D97-AF65-F5344CB8AC3E}">
        <p14:creationId xmlns:p14="http://schemas.microsoft.com/office/powerpoint/2010/main" val="3006719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43887" cy="1314450"/>
          </a:xfrm>
        </p:spPr>
        <p:txBody>
          <a:bodyPr/>
          <a:lstStyle/>
          <a:p>
            <a:r>
              <a:rPr lang="en-US" dirty="0"/>
              <a:t>Boyles’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200"/>
            <a:ext cx="4889307" cy="411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5839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609600"/>
            <a:ext cx="7024744" cy="1143000"/>
          </a:xfrm>
        </p:spPr>
        <p:txBody>
          <a:bodyPr/>
          <a:lstStyle/>
          <a:p>
            <a:r>
              <a:rPr lang="en-US" dirty="0"/>
              <a:t>Boyle’s Law Equation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=P</a:t>
            </a:r>
            <a:r>
              <a:rPr lang="en-US" baseline="-25000" dirty="0"/>
              <a:t>2</a:t>
            </a:r>
            <a:r>
              <a:rPr lang="en-US" dirty="0"/>
              <a:t>V</a:t>
            </a:r>
            <a:r>
              <a:rPr lang="en-US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58942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relationship between volume and moles (n)</a:t>
            </a:r>
          </a:p>
        </p:txBody>
      </p:sp>
      <p:pic>
        <p:nvPicPr>
          <p:cNvPr id="4" name="Picture 8" descr="1309ac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" t="1859" r="659"/>
          <a:stretch>
            <a:fillRect/>
          </a:stretch>
        </p:blipFill>
        <p:spPr bwMode="auto">
          <a:xfrm>
            <a:off x="1042988" y="2668565"/>
            <a:ext cx="6777037" cy="281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177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2B869-BD6F-104F-850E-74B5EE782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Avogadro’s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3C90D-8ED1-6746-B9F8-69F34D44E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volume of a gas is directly related to the moles of the gas, when the temperature and pressure remain constant.</a:t>
            </a:r>
          </a:p>
        </p:txBody>
      </p:sp>
    </p:spTree>
    <p:extLst>
      <p:ext uri="{BB962C8B-B14F-4D97-AF65-F5344CB8AC3E}">
        <p14:creationId xmlns:p14="http://schemas.microsoft.com/office/powerpoint/2010/main" val="2111689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Avogadro’s Law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dirty="0"/>
                  <a:t>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4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56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1197</TotalTime>
  <Words>196</Words>
  <Application>Microsoft Macintosh PowerPoint</Application>
  <PresentationFormat>On-screen Show (4:3)</PresentationFormat>
  <Paragraphs>25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Cambria Math</vt:lpstr>
      <vt:lpstr>Century Gothic</vt:lpstr>
      <vt:lpstr>Wingdings 2</vt:lpstr>
      <vt:lpstr>Austin</vt:lpstr>
      <vt:lpstr>Boyles’ Law and Avogadro’s Law</vt:lpstr>
      <vt:lpstr>Boyle’s Experiments</vt:lpstr>
      <vt:lpstr>Virtual gas lab simulator</vt:lpstr>
      <vt:lpstr>Boyle’s Law</vt:lpstr>
      <vt:lpstr>Boyles’ Law</vt:lpstr>
      <vt:lpstr>Boyle’s Law Equation</vt:lpstr>
      <vt:lpstr>The relationship between volume and moles (n)</vt:lpstr>
      <vt:lpstr>Avogadro’s Law</vt:lpstr>
      <vt:lpstr>Avogadro’s Law</vt:lpstr>
      <vt:lpstr>Sample Problem</vt:lpstr>
      <vt:lpstr>Standard Temperature and Pressure</vt:lpstr>
      <vt:lpstr>Avogadro’s Hypothesis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Avogadro’s Law</dc:title>
  <dc:creator>Kristen Vanderveen</dc:creator>
  <cp:lastModifiedBy>Kristen Vanderveen</cp:lastModifiedBy>
  <cp:revision>12</cp:revision>
  <cp:lastPrinted>2023-04-10T12:55:36Z</cp:lastPrinted>
  <dcterms:created xsi:type="dcterms:W3CDTF">2014-03-25T14:45:43Z</dcterms:created>
  <dcterms:modified xsi:type="dcterms:W3CDTF">2023-04-10T21:43:35Z</dcterms:modified>
</cp:coreProperties>
</file>