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5" r:id="rId3"/>
    <p:sldId id="270" r:id="rId4"/>
    <p:sldId id="284" r:id="rId5"/>
    <p:sldId id="265" r:id="rId6"/>
    <p:sldId id="266" r:id="rId7"/>
    <p:sldId id="281" r:id="rId8"/>
    <p:sldId id="267" r:id="rId9"/>
    <p:sldId id="264" r:id="rId10"/>
    <p:sldId id="268" r:id="rId11"/>
    <p:sldId id="269" r:id="rId12"/>
    <p:sldId id="271" r:id="rId13"/>
    <p:sldId id="283" r:id="rId14"/>
    <p:sldId id="272" r:id="rId15"/>
    <p:sldId id="291" r:id="rId16"/>
    <p:sldId id="292" r:id="rId17"/>
    <p:sldId id="273" r:id="rId18"/>
    <p:sldId id="286" r:id="rId19"/>
    <p:sldId id="287" r:id="rId20"/>
    <p:sldId id="282" r:id="rId21"/>
    <p:sldId id="274" r:id="rId22"/>
    <p:sldId id="276" r:id="rId23"/>
    <p:sldId id="288" r:id="rId24"/>
    <p:sldId id="289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41"/>
  </p:normalViewPr>
  <p:slideViewPr>
    <p:cSldViewPr>
      <p:cViewPr varScale="1">
        <p:scale>
          <a:sx n="121" d="100"/>
          <a:sy n="121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572B16-8D44-49A9-A0D6-EAFEE03E9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CBD9-CF11-423F-A08C-C2C8998F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1D15-C107-485A-976B-5BAA8F513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F47B-9FA6-4516-A5CB-D46310935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C08D-813F-4A39-8D52-CA448C31C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6E85-2691-412B-AD81-ECED5F6B0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4E54-2E1F-479A-B471-BF507D8C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77A1-E411-4044-844E-F36F96448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72BD-48D5-471D-A606-B09EA65D5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4119-FB2A-4D36-A72F-DF1ECC9F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4B5D-4C42-4EE6-BD65-BC822C0D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D122E0E-E9A3-4F6B-AD14-B7A0B72EF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7" r:id="rId8"/>
    <p:sldLayoutId id="2147483728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/>
              <a:t>Periodic Trends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Part III: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Ionization Energy Trends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Electronegativity Trends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Multiple ionization energies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IE</a:t>
            </a:r>
            <a:r>
              <a:rPr lang="en-US" baseline="-25000"/>
              <a:t>1</a:t>
            </a:r>
          </a:p>
          <a:p>
            <a:pPr eaLnBrk="1" hangingPunct="1"/>
            <a:r>
              <a:rPr lang="en-US"/>
              <a:t>IE</a:t>
            </a:r>
            <a:r>
              <a:rPr lang="en-US" baseline="-25000"/>
              <a:t>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ionization energy is usually much larger than the 1</a:t>
            </a:r>
            <a:r>
              <a:rPr lang="en-US" baseline="30000"/>
              <a:t>st</a:t>
            </a:r>
            <a:r>
              <a:rPr lang="en-US"/>
              <a:t> ionization energy</a:t>
            </a:r>
          </a:p>
          <a:p>
            <a:pPr lvl="2" eaLnBrk="1" hangingPunct="1"/>
            <a:r>
              <a:rPr lang="en-US"/>
              <a:t>Atoms/ions don’t easily disrupt noble-gas like electron configurations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Electronegativity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66800" y="1905000"/>
            <a:ext cx="3419475" cy="3494088"/>
          </a:xfrm>
        </p:spPr>
        <p:txBody>
          <a:bodyPr/>
          <a:lstStyle/>
          <a:p>
            <a:pPr eaLnBrk="1" hangingPunct="1"/>
            <a:r>
              <a:rPr lang="en-US"/>
              <a:t>Definition: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Electronegativity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68475"/>
            <a:ext cx="4138613" cy="3508375"/>
          </a:xfrm>
        </p:spPr>
        <p:txBody>
          <a:bodyPr/>
          <a:lstStyle/>
          <a:p>
            <a:pPr eaLnBrk="1" hangingPunct="1"/>
            <a:r>
              <a:rPr lang="en-US"/>
              <a:t>Most electronegative element: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Least electronegative element: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7432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Electronegativity Trends</a:t>
            </a:r>
          </a:p>
        </p:txBody>
      </p:sp>
      <p:pic>
        <p:nvPicPr>
          <p:cNvPr id="17411" name="Picture 4" descr="08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6324600" cy="53292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Electronegativity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Period Trend: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Group Trend: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Exceptional Electron Configurations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/>
          <a:lstStyle/>
          <a:p>
            <a:r>
              <a:rPr lang="en-US" dirty="0"/>
              <a:t>Some elements have electron configurations that don’t follow the arrow-filling diagram</a:t>
            </a:r>
          </a:p>
          <a:p>
            <a:pPr lvl="1"/>
            <a:r>
              <a:rPr lang="en-US" dirty="0"/>
              <a:t>Ex. Cu</a:t>
            </a:r>
          </a:p>
          <a:p>
            <a:pPr lvl="2"/>
            <a:r>
              <a:rPr lang="en-US" dirty="0"/>
              <a:t>Expected: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Actual: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0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Exceptional Electron Configurations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elements have electron configurations that don’t follow the arrow-filling diagram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Minimize electron-electron repulsions  with symmetric, spherical  electron clouds</a:t>
            </a:r>
          </a:p>
          <a:p>
            <a:pPr lvl="3"/>
            <a:r>
              <a:rPr lang="en-US" dirty="0"/>
              <a:t>half-filled or fully filled sublevels</a:t>
            </a:r>
          </a:p>
        </p:txBody>
      </p:sp>
    </p:spTree>
    <p:extLst>
      <p:ext uri="{BB962C8B-B14F-4D97-AF65-F5344CB8AC3E}">
        <p14:creationId xmlns:p14="http://schemas.microsoft.com/office/powerpoint/2010/main" val="256264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energy change that occurs when an electron is added to an ISOLATED (gaseous) atom</a:t>
            </a:r>
          </a:p>
          <a:p>
            <a:pPr lvl="1" eaLnBrk="1" hangingPunct="1"/>
            <a:r>
              <a:rPr lang="en-US" dirty="0"/>
              <a:t>How easily does an atom gain an electron?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762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your book uses a different convention…do not read about EA in your textbook!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affinity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greater the attraction between an atom and an added electron, the more energy is given off…more negative EA</a:t>
            </a:r>
          </a:p>
        </p:txBody>
      </p:sp>
    </p:spTree>
    <p:extLst>
      <p:ext uri="{BB962C8B-B14F-4D97-AF65-F5344CB8AC3E}">
        <p14:creationId xmlns:p14="http://schemas.microsoft.com/office/powerpoint/2010/main" val="385483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757863" cy="61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02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should have the LARGER radius?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Cs</a:t>
            </a:r>
            <a:r>
              <a:rPr lang="en-US" baseline="30000"/>
              <a:t>+</a:t>
            </a:r>
            <a:r>
              <a:rPr lang="en-US"/>
              <a:t> or Li</a:t>
            </a:r>
            <a:r>
              <a:rPr lang="en-US" baseline="30000"/>
              <a:t>+</a:t>
            </a:r>
          </a:p>
          <a:p>
            <a:r>
              <a:rPr lang="en-US"/>
              <a:t>Mg</a:t>
            </a:r>
            <a:r>
              <a:rPr lang="en-US" baseline="30000"/>
              <a:t>2+</a:t>
            </a:r>
            <a:r>
              <a:rPr lang="en-US"/>
              <a:t> or F</a:t>
            </a:r>
            <a:r>
              <a:rPr lang="en-US" baseline="30000"/>
              <a:t>-</a:t>
            </a:r>
          </a:p>
          <a:p>
            <a:r>
              <a:rPr lang="en-US"/>
              <a:t>O</a:t>
            </a:r>
            <a:r>
              <a:rPr lang="en-US" baseline="30000"/>
              <a:t>2-</a:t>
            </a:r>
            <a:r>
              <a:rPr lang="en-US"/>
              <a:t> or N</a:t>
            </a:r>
            <a:r>
              <a:rPr lang="en-US" baseline="30000"/>
              <a:t>3-</a:t>
            </a:r>
          </a:p>
          <a:p>
            <a:r>
              <a:rPr lang="en-US"/>
              <a:t>K</a:t>
            </a:r>
            <a:r>
              <a:rPr lang="en-US" baseline="30000"/>
              <a:t>+</a:t>
            </a:r>
            <a:r>
              <a:rPr lang="en-US"/>
              <a:t> or Ti</a:t>
            </a:r>
            <a:r>
              <a:rPr lang="en-US" baseline="30000"/>
              <a:t>2+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Nonmetals typically have a high, negative electron affinity.</a:t>
            </a:r>
          </a:p>
          <a:p>
            <a:pPr lvl="1" eaLnBrk="1" hangingPunct="1"/>
            <a:r>
              <a:rPr lang="en-US" dirty="0"/>
              <a:t>(-) EA:  element readily gain electrons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Metals typically have a low electron affinity.</a:t>
            </a:r>
          </a:p>
          <a:p>
            <a:pPr lvl="1" eaLnBrk="1" hangingPunct="1"/>
            <a:r>
              <a:rPr lang="en-US" dirty="0"/>
              <a:t>Slightly negative or (+) EA:   putting an electron in a higher energy sublevel is </a:t>
            </a:r>
            <a:r>
              <a:rPr lang="en-US"/>
              <a:t>energetically unfavorable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Group trend:  </a:t>
            </a:r>
          </a:p>
          <a:p>
            <a:pPr lvl="1" eaLnBrk="1" hangingPunct="1"/>
            <a:r>
              <a:rPr lang="en-US" dirty="0"/>
              <a:t>Electron affinity  DECREASES slightly down a column  </a:t>
            </a:r>
          </a:p>
          <a:p>
            <a:pPr lvl="2" eaLnBrk="1" hangingPunct="1"/>
            <a:r>
              <a:rPr lang="en-US" dirty="0"/>
              <a:t>Electron is added to an energy level farther from the nucleus, so the </a:t>
            </a:r>
            <a:r>
              <a:rPr lang="en-US" dirty="0" err="1"/>
              <a:t>coulombic</a:t>
            </a:r>
            <a:r>
              <a:rPr lang="en-US" dirty="0"/>
              <a:t> attraction is weaker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9" y="1027113"/>
            <a:ext cx="3681412" cy="268287"/>
          </a:xfrm>
        </p:spPr>
        <p:txBody>
          <a:bodyPr/>
          <a:lstStyle/>
          <a:p>
            <a:r>
              <a:rPr lang="en-US" dirty="0"/>
              <a:t>Period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1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Discrepancies?</a:t>
            </a:r>
          </a:p>
        </p:txBody>
      </p:sp>
      <p:pic>
        <p:nvPicPr>
          <p:cNvPr id="40962" name="Picture 2" descr="http://www.webelements.com/_media/periodicity/periods/3sp/electron_affi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1044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5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6777038" cy="4495800"/>
          </a:xfrm>
        </p:spPr>
        <p:txBody>
          <a:bodyPr/>
          <a:lstStyle/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Period trend:</a:t>
            </a:r>
          </a:p>
          <a:p>
            <a:pPr lvl="1" eaLnBrk="1" hangingPunct="1"/>
            <a:r>
              <a:rPr lang="en-US" dirty="0"/>
              <a:t>Electron affinity generally INCREASES L</a:t>
            </a:r>
            <a:r>
              <a:rPr lang="en-US" dirty="0">
                <a:sym typeface="Wingdings" pitchFamily="2" charset="2"/>
              </a:rPr>
              <a:t>R across a period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Discrepancies</a:t>
            </a:r>
          </a:p>
          <a:p>
            <a:pPr lvl="3" eaLnBrk="1" hangingPunct="1"/>
            <a:r>
              <a:rPr lang="en-US" dirty="0">
                <a:sym typeface="Wingdings" pitchFamily="2" charset="2"/>
              </a:rPr>
              <a:t>Group 2, noble gases:  low or positive electron affinity</a:t>
            </a:r>
          </a:p>
          <a:p>
            <a:pPr lvl="4" eaLnBrk="1" hangingPunct="1"/>
            <a:r>
              <a:rPr lang="en-US" dirty="0">
                <a:sym typeface="Wingdings" pitchFamily="2" charset="2"/>
              </a:rPr>
              <a:t>Place additional electron in a higher energy level</a:t>
            </a:r>
          </a:p>
          <a:p>
            <a:pPr lvl="3" eaLnBrk="1" hangingPunct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Electron affinity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6777038" cy="3508375"/>
          </a:xfrm>
        </p:spPr>
        <p:txBody>
          <a:bodyPr/>
          <a:lstStyle/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Period trend:</a:t>
            </a:r>
          </a:p>
          <a:p>
            <a:pPr lvl="1" eaLnBrk="1" hangingPunct="1"/>
            <a:r>
              <a:rPr lang="en-US" dirty="0"/>
              <a:t>Electron affinity generally INCREASES L</a:t>
            </a:r>
            <a:r>
              <a:rPr lang="en-US" dirty="0">
                <a:sym typeface="Wingdings" pitchFamily="2" charset="2"/>
              </a:rPr>
              <a:t>R across a period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Discrepancies</a:t>
            </a:r>
          </a:p>
          <a:p>
            <a:pPr lvl="3" eaLnBrk="1" hangingPunct="1"/>
            <a:r>
              <a:rPr lang="en-US" dirty="0">
                <a:sym typeface="Wingdings" pitchFamily="2" charset="2"/>
              </a:rPr>
              <a:t>Group 15:  an additional electron would have to share an orbital…More electron-electron repulsions</a:t>
            </a:r>
          </a:p>
          <a:p>
            <a:pPr lvl="3" eaLnBrk="1" hangingPunct="1"/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457200"/>
            <a:ext cx="7024687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77975"/>
            <a:ext cx="6777038" cy="3508375"/>
          </a:xfrm>
        </p:spPr>
        <p:txBody>
          <a:bodyPr/>
          <a:lstStyle/>
          <a:p>
            <a:pPr marL="69850" indent="0" eaLnBrk="1" hangingPunct="1">
              <a:buFont typeface="Wingdings 2" pitchFamily="18" charset="2"/>
              <a:buNone/>
            </a:pPr>
            <a:r>
              <a:rPr lang="en-US"/>
              <a:t>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943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457200"/>
            <a:ext cx="7024687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77975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Definition: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943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Patterns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What elements tend to lose electrons?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Patterns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What elements tend to gain electrons?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pic>
        <p:nvPicPr>
          <p:cNvPr id="12291" name="Picture 4" descr="07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302375" cy="5397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 trends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6777038" cy="3508375"/>
          </a:xfrm>
        </p:spPr>
        <p:txBody>
          <a:bodyPr/>
          <a:lstStyle/>
          <a:p>
            <a:pPr eaLnBrk="1" hangingPunct="1"/>
            <a:r>
              <a:rPr lang="en-US" dirty="0"/>
              <a:t>Period trend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Group trend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First Ionization Energy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Second Ionization Energy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8886</TotalTime>
  <Words>391</Words>
  <Application>Microsoft Macintosh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2</vt:lpstr>
      <vt:lpstr>Austin</vt:lpstr>
      <vt:lpstr>Periodic Trends</vt:lpstr>
      <vt:lpstr>Which should have the LARGER radius?</vt:lpstr>
      <vt:lpstr>Ionization Energy</vt:lpstr>
      <vt:lpstr>Ionization Energy</vt:lpstr>
      <vt:lpstr>Patterns</vt:lpstr>
      <vt:lpstr>Patterns</vt:lpstr>
      <vt:lpstr>Ionization Energy</vt:lpstr>
      <vt:lpstr>Ionization Energy trends</vt:lpstr>
      <vt:lpstr>Ionization Energy</vt:lpstr>
      <vt:lpstr>Multiple ionization energies</vt:lpstr>
      <vt:lpstr>Electronegativity</vt:lpstr>
      <vt:lpstr>Electronegativity</vt:lpstr>
      <vt:lpstr>Electronegativity Trends</vt:lpstr>
      <vt:lpstr>Electronegativity</vt:lpstr>
      <vt:lpstr>Exceptional Electron Configurations</vt:lpstr>
      <vt:lpstr>Exceptional Electron Configurations</vt:lpstr>
      <vt:lpstr>Electron Affinity</vt:lpstr>
      <vt:lpstr>Electron affinity</vt:lpstr>
      <vt:lpstr>PowerPoint Presentation</vt:lpstr>
      <vt:lpstr>Electron Affinity</vt:lpstr>
      <vt:lpstr>Electron Affinity</vt:lpstr>
      <vt:lpstr>Electron affinity</vt:lpstr>
      <vt:lpstr>Period trend</vt:lpstr>
      <vt:lpstr>Electron affinity</vt:lpstr>
      <vt:lpstr>Electron affinity</vt:lpstr>
    </vt:vector>
  </TitlesOfParts>
  <Company>The Bromfield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Kristen Vanderveen</dc:creator>
  <cp:lastModifiedBy>Microsoft Office User</cp:lastModifiedBy>
  <cp:revision>39</cp:revision>
  <dcterms:created xsi:type="dcterms:W3CDTF">2008-10-20T19:14:47Z</dcterms:created>
  <dcterms:modified xsi:type="dcterms:W3CDTF">2020-02-12T14:15:44Z</dcterms:modified>
</cp:coreProperties>
</file>