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4" r:id="rId4"/>
    <p:sldId id="258" r:id="rId5"/>
    <p:sldId id="265" r:id="rId6"/>
    <p:sldId id="266" r:id="rId7"/>
    <p:sldId id="267" r:id="rId8"/>
    <p:sldId id="259" r:id="rId9"/>
    <p:sldId id="269" r:id="rId10"/>
    <p:sldId id="268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CAD5"/>
    <a:srgbClr val="2A25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053"/>
  </p:normalViewPr>
  <p:slideViewPr>
    <p:cSldViewPr snapToGrid="0" snapToObjects="1">
      <p:cViewPr varScale="1">
        <p:scale>
          <a:sx n="90" d="100"/>
          <a:sy n="90" d="100"/>
        </p:scale>
        <p:origin x="232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14:08.302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 1 24575,'0'0'0</inkml:trace>
  <inkml:trace contextRef="#ctx0" brushRef="#br0" timeOffset="1741">251 343 24575,'0'0'0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14:56.757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1 0 24575,'0'0'0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14:57.994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1 1 24575,'0'0'0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14:59.702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1 0 24575,'0'0'0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15:59.126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 1 24575,'0'0'0</inkml:trace>
  <inkml:trace contextRef="#ctx0" brushRef="#br0" timeOffset="1">251 343 24575,'0'0'0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15:59.128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0 1 24575,'0'0'0</inkml:trace>
  <inkml:trace contextRef="#ctx0" brushRef="#br0" timeOffset="1">292 295 24575,'0'0'0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15:59.130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0 1 24575,'0'0'0</inkml:trace>
  <inkml:trace contextRef="#ctx0" brushRef="#br0" timeOffset="1">302 281 24575,'0'0'0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15:59.132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1 0 24575,'0'0'0</inkml:trace>
  <inkml:trace contextRef="#ctx0" brushRef="#br0" timeOffset="1">303 307 24575,'0'0'0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15:59.134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 0 24575,'0'0'0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15:59.135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 0 24575,'0'0'0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15:59.136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0 1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14:23.876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0 1 24575,'0'0'0</inkml:trace>
  <inkml:trace contextRef="#ctx0" brushRef="#br0" timeOffset="2067">292 295 24575,'0'0'0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15:59.137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0 1 24575,'0'0'0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15:59.138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1 0 24575,'0'0'0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15:59.139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1 0 24575,'0'0'0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15:59.140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1 1 24575,'0'0'0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15:59.141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1 0 24575,'0'0'0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21:14.470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 1 24575,'0'0'0</inkml:trace>
  <inkml:trace contextRef="#ctx0" brushRef="#br0" timeOffset="1">251 343 24575,'0'0'0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21:14.472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0 1 24575,'0'0'0</inkml:trace>
  <inkml:trace contextRef="#ctx0" brushRef="#br0" timeOffset="1">292 295 24575,'0'0'0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21:14.474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0 1 24575,'0'0'0</inkml:trace>
  <inkml:trace contextRef="#ctx0" brushRef="#br0" timeOffset="1">302 281 24575,'0'0'0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21:14.476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1 0 24575,'0'0'0</inkml:trace>
  <inkml:trace contextRef="#ctx0" brushRef="#br0" timeOffset="1">303 307 24575,'0'0'0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21:14.478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 0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14:26.870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0 1 24575,'0'0'0</inkml:trace>
  <inkml:trace contextRef="#ctx0" brushRef="#br0" timeOffset="1781">302 281 24575,'0'0'0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21:14.479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 0 24575,'0'0'0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21:14.480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0 1 24575,'0'0'0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21:14.481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0 1 24575,'0'0'0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21:14.482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1 0 24575,'0'0'0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21:14.483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1 0 24575,'0'0'0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21:14.484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1 1 24575,'0'0'0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21:14.485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1 0 24575,'0'0'0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27:06.700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 1 24575,'0'0'0</inkml:trace>
  <inkml:trace contextRef="#ctx0" brushRef="#br0" timeOffset="1">251 343 24575,'0'0'0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27:06.702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0 1 24575,'0'0'0</inkml:trace>
  <inkml:trace contextRef="#ctx0" brushRef="#br0" timeOffset="1">292 295 24575,'0'0'0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27:06.704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0 1 24575,'0'0'0</inkml:trace>
  <inkml:trace contextRef="#ctx0" brushRef="#br0" timeOffset="1">302 281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14:29.603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1 0 24575,'0'0'0</inkml:trace>
  <inkml:trace contextRef="#ctx0" brushRef="#br0" timeOffset="1765">303 307 24575,'0'0'0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27:06.706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1 0 24575,'0'0'0</inkml:trace>
  <inkml:trace contextRef="#ctx0" brushRef="#br0" timeOffset="1">303 307 24575,'0'0'0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27:06.708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 0 24575,'0'0'0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27:06.709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 0 24575,'0'0'0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27:06.710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0 1 24575,'0'0'0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27:06.711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0 1 24575,'0'0'0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27:06.712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1 0 24575,'0'0'0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27:06.713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1 0 24575,'0'0'0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27:06.714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1 1 24575,'0'0'0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27:06.715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1 0 24575,'0'0'0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14:40.292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 0 24575,'0'0'0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14:42.139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 0 24575,'0'0'0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14:50.777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0 1 24575,'0'0'0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14:52.494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0 1 24575,'0'0'0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12T23:14:54.325"/>
    </inkml:context>
    <inkml:brush xml:id="br0">
      <inkml:brushProperty name="width" value="0.35" units="cm"/>
      <inkml:brushProperty name="height" value="0.35" units="cm"/>
      <inkml:brushProperty name="color" value="#849398"/>
    </inkml:brush>
  </inkml:definitions>
  <inkml:trace contextRef="#ctx0" brushRef="#br0">1 0 24575,'0'0'0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7B9E727-DFB6-BC44-9DE1-E5A9048CBD46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A4C4CA62-DC40-964F-8229-B0045150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5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E727-DFB6-BC44-9DE1-E5A9048CBD46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CA62-DC40-964F-8229-B0045150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99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E727-DFB6-BC44-9DE1-E5A9048CBD46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CA62-DC40-964F-8229-B0045150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44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E727-DFB6-BC44-9DE1-E5A9048CBD46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CA62-DC40-964F-8229-B0045150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97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E727-DFB6-BC44-9DE1-E5A9048CBD46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CA62-DC40-964F-8229-B0045150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65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E727-DFB6-BC44-9DE1-E5A9048CBD46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CA62-DC40-964F-8229-B0045150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73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E727-DFB6-BC44-9DE1-E5A9048CBD46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CA62-DC40-964F-8229-B0045150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09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7B9E727-DFB6-BC44-9DE1-E5A9048CBD46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CA62-DC40-964F-8229-B0045150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08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7B9E727-DFB6-BC44-9DE1-E5A9048CBD46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CA62-DC40-964F-8229-B0045150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3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E727-DFB6-BC44-9DE1-E5A9048CBD46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CA62-DC40-964F-8229-B0045150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9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E727-DFB6-BC44-9DE1-E5A9048CBD46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CA62-DC40-964F-8229-B0045150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5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E727-DFB6-BC44-9DE1-E5A9048CBD46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CA62-DC40-964F-8229-B0045150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64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E727-DFB6-BC44-9DE1-E5A9048CBD46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CA62-DC40-964F-8229-B0045150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E727-DFB6-BC44-9DE1-E5A9048CBD46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CA62-DC40-964F-8229-B0045150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49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E727-DFB6-BC44-9DE1-E5A9048CBD46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CA62-DC40-964F-8229-B0045150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6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E727-DFB6-BC44-9DE1-E5A9048CBD46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CA62-DC40-964F-8229-B0045150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6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E727-DFB6-BC44-9DE1-E5A9048CBD46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4CA62-DC40-964F-8229-B0045150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4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7B9E727-DFB6-BC44-9DE1-E5A9048CBD46}" type="datetimeFigureOut">
              <a:rPr lang="en-US" smtClean="0"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A4C4CA62-DC40-964F-8229-B0045150E7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24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customXml" Target="../ink/ink7.xml"/><Relationship Id="rId18" Type="http://schemas.openxmlformats.org/officeDocument/2006/relationships/customXml" Target="../ink/ink11.xm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customXml" Target="../ink/ink6.xml"/><Relationship Id="rId17" Type="http://schemas.openxmlformats.org/officeDocument/2006/relationships/customXml" Target="../ink/ink10.xml"/><Relationship Id="rId2" Type="http://schemas.openxmlformats.org/officeDocument/2006/relationships/customXml" Target="../ink/ink1.xml"/><Relationship Id="rId16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customXml" Target="../ink/ink8.xml"/><Relationship Id="rId10" Type="http://schemas.openxmlformats.org/officeDocument/2006/relationships/customXml" Target="../ink/ink5.xml"/><Relationship Id="rId19" Type="http://schemas.openxmlformats.org/officeDocument/2006/relationships/customXml" Target="../ink/ink12.xml"/><Relationship Id="rId4" Type="http://schemas.openxmlformats.org/officeDocument/2006/relationships/customXml" Target="../ink/ink2.xml"/><Relationship Id="rId9" Type="http://schemas.openxmlformats.org/officeDocument/2006/relationships/image" Target="../media/image5.png"/><Relationship Id="rId1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6.xml"/><Relationship Id="rId13" Type="http://schemas.openxmlformats.org/officeDocument/2006/relationships/customXml" Target="../ink/ink19.xml"/><Relationship Id="rId18" Type="http://schemas.openxmlformats.org/officeDocument/2006/relationships/customXml" Target="../ink/ink23.xm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customXml" Target="../ink/ink18.xml"/><Relationship Id="rId17" Type="http://schemas.openxmlformats.org/officeDocument/2006/relationships/customXml" Target="../ink/ink22.xml"/><Relationship Id="rId2" Type="http://schemas.openxmlformats.org/officeDocument/2006/relationships/customXml" Target="../ink/ink13.xml"/><Relationship Id="rId16" Type="http://schemas.openxmlformats.org/officeDocument/2006/relationships/customXml" Target="../ink/ink2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5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customXml" Target="../ink/ink20.xml"/><Relationship Id="rId10" Type="http://schemas.openxmlformats.org/officeDocument/2006/relationships/customXml" Target="../ink/ink17.xml"/><Relationship Id="rId19" Type="http://schemas.openxmlformats.org/officeDocument/2006/relationships/customXml" Target="../ink/ink24.xml"/><Relationship Id="rId4" Type="http://schemas.openxmlformats.org/officeDocument/2006/relationships/customXml" Target="../ink/ink14.xml"/><Relationship Id="rId9" Type="http://schemas.openxmlformats.org/officeDocument/2006/relationships/image" Target="../media/image5.png"/><Relationship Id="rId1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8.xml"/><Relationship Id="rId13" Type="http://schemas.openxmlformats.org/officeDocument/2006/relationships/customXml" Target="../ink/ink31.xml"/><Relationship Id="rId18" Type="http://schemas.openxmlformats.org/officeDocument/2006/relationships/customXml" Target="../ink/ink35.xm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customXml" Target="../ink/ink30.xml"/><Relationship Id="rId17" Type="http://schemas.openxmlformats.org/officeDocument/2006/relationships/customXml" Target="../ink/ink34.xml"/><Relationship Id="rId2" Type="http://schemas.openxmlformats.org/officeDocument/2006/relationships/customXml" Target="../ink/ink25.xml"/><Relationship Id="rId16" Type="http://schemas.openxmlformats.org/officeDocument/2006/relationships/customXml" Target="../ink/ink3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7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customXml" Target="../ink/ink32.xml"/><Relationship Id="rId10" Type="http://schemas.openxmlformats.org/officeDocument/2006/relationships/customXml" Target="../ink/ink29.xml"/><Relationship Id="rId19" Type="http://schemas.openxmlformats.org/officeDocument/2006/relationships/customXml" Target="../ink/ink36.xml"/><Relationship Id="rId4" Type="http://schemas.openxmlformats.org/officeDocument/2006/relationships/customXml" Target="../ink/ink26.xml"/><Relationship Id="rId9" Type="http://schemas.openxmlformats.org/officeDocument/2006/relationships/image" Target="../media/image5.png"/><Relationship Id="rId1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40.xml"/><Relationship Id="rId13" Type="http://schemas.openxmlformats.org/officeDocument/2006/relationships/customXml" Target="../ink/ink43.xml"/><Relationship Id="rId18" Type="http://schemas.openxmlformats.org/officeDocument/2006/relationships/customXml" Target="../ink/ink47.xm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customXml" Target="../ink/ink42.xml"/><Relationship Id="rId17" Type="http://schemas.openxmlformats.org/officeDocument/2006/relationships/customXml" Target="../ink/ink46.xml"/><Relationship Id="rId2" Type="http://schemas.openxmlformats.org/officeDocument/2006/relationships/customXml" Target="../ink/ink37.xml"/><Relationship Id="rId16" Type="http://schemas.openxmlformats.org/officeDocument/2006/relationships/customXml" Target="../ink/ink4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9.xml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customXml" Target="../ink/ink44.xml"/><Relationship Id="rId10" Type="http://schemas.openxmlformats.org/officeDocument/2006/relationships/customXml" Target="../ink/ink41.xml"/><Relationship Id="rId19" Type="http://schemas.openxmlformats.org/officeDocument/2006/relationships/customXml" Target="../ink/ink48.xml"/><Relationship Id="rId4" Type="http://schemas.openxmlformats.org/officeDocument/2006/relationships/customXml" Target="../ink/ink38.xml"/><Relationship Id="rId9" Type="http://schemas.openxmlformats.org/officeDocument/2006/relationships/image" Target="../media/image5.png"/><Relationship Id="rId1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27FFE-4CFA-5A49-9EBB-E8BA2A25F2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Mole, Mass and Particle Interpretations of Chemical Reactions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AA4259-7C2D-AD46-86A9-E5FE24B711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 V’s Chemistry Webcasts</a:t>
            </a:r>
          </a:p>
        </p:txBody>
      </p:sp>
    </p:spTree>
    <p:extLst>
      <p:ext uri="{BB962C8B-B14F-4D97-AF65-F5344CB8AC3E}">
        <p14:creationId xmlns:p14="http://schemas.microsoft.com/office/powerpoint/2010/main" val="318759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5ADE3-BA00-D047-BBC8-2A197E85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the following reaction: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A363D-218F-5B4B-9014-F45890989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0151" y="2575773"/>
            <a:ext cx="8825659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2 H</a:t>
            </a:r>
            <a:r>
              <a:rPr lang="en-US" sz="3200" baseline="-25000" dirty="0"/>
              <a:t>2(g) </a:t>
            </a:r>
            <a:r>
              <a:rPr lang="en-US" sz="3200" dirty="0"/>
              <a:t>+  O</a:t>
            </a:r>
            <a:r>
              <a:rPr lang="en-US" sz="3200" baseline="-25000" dirty="0"/>
              <a:t>2(g) </a:t>
            </a:r>
            <a:r>
              <a:rPr lang="en-US" sz="3200" dirty="0"/>
              <a:t>➝ 2 H</a:t>
            </a:r>
            <a:r>
              <a:rPr lang="en-US" sz="3200" baseline="-25000" dirty="0"/>
              <a:t>2</a:t>
            </a:r>
            <a:r>
              <a:rPr lang="en-US" sz="3200" dirty="0"/>
              <a:t>O</a:t>
            </a:r>
            <a:r>
              <a:rPr lang="en-US" sz="3200" baseline="-25000" dirty="0"/>
              <a:t>(g)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5118F8-0706-8040-9CB6-9813535CA9F6}"/>
              </a:ext>
            </a:extLst>
          </p:cNvPr>
          <p:cNvSpPr txBox="1"/>
          <p:nvPr/>
        </p:nvSpPr>
        <p:spPr>
          <a:xfrm>
            <a:off x="2843213" y="4282227"/>
            <a:ext cx="51050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4 molecules of hydrogen gas react, how many molecules of oxygen gas will be consumed?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D72DFC-88C4-D54B-9B00-64B689FB4A51}"/>
              </a:ext>
            </a:extLst>
          </p:cNvPr>
          <p:cNvSpPr txBox="1"/>
          <p:nvPr/>
        </p:nvSpPr>
        <p:spPr>
          <a:xfrm>
            <a:off x="2843212" y="3259693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CE6ADA-768C-EF46-BDB1-515F4C3856A9}"/>
              </a:ext>
            </a:extLst>
          </p:cNvPr>
          <p:cNvSpPr txBox="1"/>
          <p:nvPr/>
        </p:nvSpPr>
        <p:spPr>
          <a:xfrm>
            <a:off x="2019269" y="3634623"/>
            <a:ext cx="2071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4 molecules H</a:t>
            </a:r>
            <a:r>
              <a:rPr lang="en-US" baseline="-25000" dirty="0"/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D790CD-39B4-E64B-89D0-4474FD8954F1}"/>
              </a:ext>
            </a:extLst>
          </p:cNvPr>
          <p:cNvSpPr txBox="1"/>
          <p:nvPr/>
        </p:nvSpPr>
        <p:spPr>
          <a:xfrm>
            <a:off x="4423731" y="3311045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F7B534-6DB6-7D4D-8AAA-CA6D32B0D0E4}"/>
              </a:ext>
            </a:extLst>
          </p:cNvPr>
          <p:cNvSpPr txBox="1"/>
          <p:nvPr/>
        </p:nvSpPr>
        <p:spPr>
          <a:xfrm>
            <a:off x="4123690" y="3649991"/>
            <a:ext cx="2071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2 molecules O</a:t>
            </a:r>
            <a:r>
              <a:rPr lang="en-US" baseline="-25000" dirty="0"/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7C4C618-DA75-9148-B5A1-60E6C50A8F24}"/>
              </a:ext>
            </a:extLst>
          </p:cNvPr>
          <p:cNvSpPr txBox="1"/>
          <p:nvPr/>
        </p:nvSpPr>
        <p:spPr>
          <a:xfrm>
            <a:off x="5120024" y="5131914"/>
            <a:ext cx="1867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 molecules O</a:t>
            </a:r>
            <a:r>
              <a:rPr lang="en-US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2785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F1867-5E98-4442-B552-D871083CC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0E23F-2363-1E44-8137-CFDDCAC52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interpret chemical equations in terms of atoms, molecules (or representative particles), moles or mass </a:t>
            </a:r>
          </a:p>
          <a:p>
            <a:r>
              <a:rPr lang="en-US" dirty="0"/>
              <a:t>We can use these relationships to predict how much product will be formed, or how much of a particular reactant is needed </a:t>
            </a:r>
          </a:p>
        </p:txBody>
      </p:sp>
    </p:spTree>
    <p:extLst>
      <p:ext uri="{BB962C8B-B14F-4D97-AF65-F5344CB8AC3E}">
        <p14:creationId xmlns:p14="http://schemas.microsoft.com/office/powerpoint/2010/main" val="4062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79673-AFCA-B448-88FB-FAB3DDD5E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chemical reaction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F9F86-C7AA-4347-9A44-41DFABCBD5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1265115"/>
          </a:xfrm>
        </p:spPr>
        <p:txBody>
          <a:bodyPr/>
          <a:lstStyle/>
          <a:p>
            <a:r>
              <a:rPr lang="en-US" dirty="0"/>
              <a:t>Ammonia, NH</a:t>
            </a:r>
            <a:r>
              <a:rPr lang="en-US" baseline="-25000" dirty="0"/>
              <a:t>3</a:t>
            </a:r>
            <a:r>
              <a:rPr lang="en-US" dirty="0"/>
              <a:t>, is widely used as a fertilizer</a:t>
            </a:r>
          </a:p>
          <a:p>
            <a:r>
              <a:rPr lang="en-US" dirty="0"/>
              <a:t>It is produced industrially by reacting nitrogen gas with hydrogen gas: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9E9539-676A-E44A-9011-C480D832196D}"/>
              </a:ext>
            </a:extLst>
          </p:cNvPr>
          <p:cNvSpPr txBox="1"/>
          <p:nvPr/>
        </p:nvSpPr>
        <p:spPr>
          <a:xfrm>
            <a:off x="2443507" y="3748367"/>
            <a:ext cx="4865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N</a:t>
            </a:r>
            <a:r>
              <a:rPr lang="en-US" sz="2800" baseline="-25000" dirty="0"/>
              <a:t>2</a:t>
            </a:r>
            <a:r>
              <a:rPr lang="en-US" sz="2800" dirty="0"/>
              <a:t>(g) + 3 H</a:t>
            </a:r>
            <a:r>
              <a:rPr lang="en-US" sz="2800" baseline="-25000" dirty="0"/>
              <a:t>2</a:t>
            </a:r>
            <a:r>
              <a:rPr lang="en-US" sz="2800" dirty="0"/>
              <a:t>(g) ⟶  2 NH</a:t>
            </a:r>
            <a:r>
              <a:rPr lang="en-US" sz="2800" baseline="-25000" dirty="0"/>
              <a:t>3</a:t>
            </a:r>
            <a:r>
              <a:rPr lang="en-US" sz="2800" dirty="0"/>
              <a:t>(g)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542FAEE0-FE1F-1F4C-8450-5A7AE6543FD3}"/>
                  </a:ext>
                </a:extLst>
              </p14:cNvPr>
              <p14:cNvContentPartPr/>
              <p14:nvPr/>
            </p14:nvContentPartPr>
            <p14:xfrm>
              <a:off x="2242429" y="4713359"/>
              <a:ext cx="90720" cy="1238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542FAEE0-FE1F-1F4C-8450-5A7AE6543FD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79789" y="4650536"/>
                <a:ext cx="216360" cy="2498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F28C9129-102C-4748-91FB-77B78A7C8F95}"/>
                  </a:ext>
                </a:extLst>
              </p14:cNvPr>
              <p14:cNvContentPartPr/>
              <p14:nvPr/>
            </p14:nvContentPartPr>
            <p14:xfrm>
              <a:off x="4033789" y="4598519"/>
              <a:ext cx="105120" cy="1065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F28C9129-102C-4748-91FB-77B78A7C8F9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70789" y="4535667"/>
                <a:ext cx="230760" cy="2326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D720EFE6-AE73-7641-BE1F-FC400AC2F0B6}"/>
                  </a:ext>
                </a:extLst>
              </p14:cNvPr>
              <p14:cNvContentPartPr/>
              <p14:nvPr/>
            </p14:nvContentPartPr>
            <p14:xfrm>
              <a:off x="4120909" y="5003879"/>
              <a:ext cx="108720" cy="1011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D720EFE6-AE73-7641-BE1F-FC400AC2F0B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057909" y="4941239"/>
                <a:ext cx="234360" cy="22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097E7595-6CF2-EC4F-AC6C-B4513CABC5A5}"/>
                  </a:ext>
                </a:extLst>
              </p14:cNvPr>
              <p14:cNvContentPartPr/>
              <p14:nvPr/>
            </p14:nvContentPartPr>
            <p14:xfrm>
              <a:off x="4147189" y="5392319"/>
              <a:ext cx="109080" cy="1108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097E7595-6CF2-EC4F-AC6C-B4513CABC5A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84549" y="5329319"/>
                <a:ext cx="234720" cy="23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4D91174A-2ABF-B647-92B7-5DEB50E55314}"/>
                  </a:ext>
                </a:extLst>
              </p14:cNvPr>
              <p14:cNvContentPartPr/>
              <p14:nvPr/>
            </p14:nvContentPartPr>
            <p14:xfrm>
              <a:off x="6418429" y="4989119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4D91174A-2ABF-B647-92B7-5DEB50E5531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355789" y="492611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FD0F9102-33DB-0942-9039-0BBF9BF454AD}"/>
                  </a:ext>
                </a:extLst>
              </p14:cNvPr>
              <p14:cNvContentPartPr/>
              <p14:nvPr/>
            </p14:nvContentPartPr>
            <p14:xfrm>
              <a:off x="7486909" y="5426519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FD0F9102-33DB-0942-9039-0BBF9BF454A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424269" y="536351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246F4B81-41BA-3744-82E0-166741FD6527}"/>
                  </a:ext>
                </a:extLst>
              </p14:cNvPr>
              <p14:cNvContentPartPr/>
              <p14:nvPr/>
            </p14:nvContentPartPr>
            <p14:xfrm>
              <a:off x="6283069" y="4892279"/>
              <a:ext cx="36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246F4B81-41BA-3744-82E0-166741FD6527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220069" y="482963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3F233B48-F4DF-7241-8586-CDA1FFCF616D}"/>
                  </a:ext>
                </a:extLst>
              </p14:cNvPr>
              <p14:cNvContentPartPr/>
              <p14:nvPr/>
            </p14:nvContentPartPr>
            <p14:xfrm>
              <a:off x="6574669" y="4905599"/>
              <a:ext cx="360" cy="3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3F233B48-F4DF-7241-8586-CDA1FFCF616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511669" y="484295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E3829E2C-004B-E048-8ED0-2310D8C4A488}"/>
                  </a:ext>
                </a:extLst>
              </p14:cNvPr>
              <p14:cNvContentPartPr/>
              <p14:nvPr/>
            </p14:nvContentPartPr>
            <p14:xfrm>
              <a:off x="6407629" y="5147879"/>
              <a:ext cx="360" cy="3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E3829E2C-004B-E048-8ED0-2310D8C4A488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344989" y="508487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74B4C6E4-4CEB-494F-B885-4F436783FA88}"/>
                  </a:ext>
                </a:extLst>
              </p14:cNvPr>
              <p14:cNvContentPartPr/>
              <p14:nvPr/>
            </p14:nvContentPartPr>
            <p14:xfrm>
              <a:off x="7329949" y="5376119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74B4C6E4-4CEB-494F-B885-4F436783FA88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267309" y="531311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4C27DB40-8AA2-E246-9A23-AD17E0D99D75}"/>
                  </a:ext>
                </a:extLst>
              </p14:cNvPr>
              <p14:cNvContentPartPr/>
              <p14:nvPr/>
            </p14:nvContentPartPr>
            <p14:xfrm>
              <a:off x="7645309" y="5349839"/>
              <a:ext cx="360" cy="3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4C27DB40-8AA2-E246-9A23-AD17E0D99D75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582669" y="5287199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0584871E-A03C-DC46-92ED-DB98AE073C72}"/>
                  </a:ext>
                </a:extLst>
              </p14:cNvPr>
              <p14:cNvContentPartPr/>
              <p14:nvPr/>
            </p14:nvContentPartPr>
            <p14:xfrm>
              <a:off x="7513549" y="5580959"/>
              <a:ext cx="360" cy="3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0584871E-A03C-DC46-92ED-DB98AE073C72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450909" y="5517959"/>
                <a:ext cx="126000" cy="12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2239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7A7C5-67A2-5C42-83F6-CFB06DE04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(g) + 3 H</a:t>
            </a:r>
            <a:r>
              <a:rPr lang="en-US" baseline="-25000" dirty="0"/>
              <a:t>2</a:t>
            </a:r>
            <a:r>
              <a:rPr lang="en-US" dirty="0"/>
              <a:t>(g) ⟶  2 NH</a:t>
            </a:r>
            <a:r>
              <a:rPr lang="en-US" baseline="-25000" dirty="0"/>
              <a:t>3</a:t>
            </a:r>
            <a:r>
              <a:rPr lang="en-US" dirty="0"/>
              <a:t>(g)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BD8A0-A2D8-6F43-991C-130B7151E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706964"/>
          </a:xfrm>
        </p:spPr>
        <p:txBody>
          <a:bodyPr/>
          <a:lstStyle/>
          <a:p>
            <a:r>
              <a:rPr lang="en-US" dirty="0"/>
              <a:t>Let’s interpret it in terms of atoms: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B467767-F95A-5A40-ADE8-A5929264A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1506"/>
              </p:ext>
            </p:extLst>
          </p:nvPr>
        </p:nvGraphicFramePr>
        <p:xfrm>
          <a:off x="1458516" y="4280648"/>
          <a:ext cx="6096000" cy="11125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99282899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53771584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1316540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74397304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Reactants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Products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177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 atoms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 atoms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 atoms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 atoms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475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150180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6C5B003F-4CC3-034F-8736-4AF459628F9D}"/>
                  </a:ext>
                </a:extLst>
              </p14:cNvPr>
              <p14:cNvContentPartPr/>
              <p14:nvPr/>
            </p14:nvContentPartPr>
            <p14:xfrm>
              <a:off x="2007039" y="3481170"/>
              <a:ext cx="90720" cy="12384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6C5B003F-4CC3-034F-8736-4AF459628F9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44399" y="3418347"/>
                <a:ext cx="216360" cy="2498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EE7916E6-E4B4-9F4C-8880-1FF700812275}"/>
                  </a:ext>
                </a:extLst>
              </p14:cNvPr>
              <p14:cNvContentPartPr/>
              <p14:nvPr/>
            </p14:nvContentPartPr>
            <p14:xfrm>
              <a:off x="3182764" y="3551730"/>
              <a:ext cx="105120" cy="1065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EE7916E6-E4B4-9F4C-8880-1FF70081227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19764" y="3488878"/>
                <a:ext cx="230760" cy="2326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B232CF02-DF55-364C-91EC-E954BA828CAB}"/>
                  </a:ext>
                </a:extLst>
              </p14:cNvPr>
              <p14:cNvContentPartPr/>
              <p14:nvPr/>
            </p14:nvContentPartPr>
            <p14:xfrm>
              <a:off x="3902382" y="3497623"/>
              <a:ext cx="108720" cy="10116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B232CF02-DF55-364C-91EC-E954BA828CA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839382" y="3434983"/>
                <a:ext cx="234360" cy="22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8F34EDCA-9291-E049-9EAD-B0E8340C06C2}"/>
                  </a:ext>
                </a:extLst>
              </p14:cNvPr>
              <p14:cNvContentPartPr/>
              <p14:nvPr/>
            </p14:nvContentPartPr>
            <p14:xfrm>
              <a:off x="3540593" y="3497623"/>
              <a:ext cx="109080" cy="11088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8F34EDCA-9291-E049-9EAD-B0E8340C06C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477953" y="3434623"/>
                <a:ext cx="234720" cy="23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CC1ED56A-6C83-E64F-82F2-928919866677}"/>
                  </a:ext>
                </a:extLst>
              </p14:cNvPr>
              <p14:cNvContentPartPr/>
              <p14:nvPr/>
            </p14:nvContentPartPr>
            <p14:xfrm>
              <a:off x="5458762" y="3497623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CC1ED56A-6C83-E64F-82F2-92891986667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396122" y="343462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F08E77D3-1538-5741-B4A9-BE34A5928722}"/>
                  </a:ext>
                </a:extLst>
              </p14:cNvPr>
              <p14:cNvContentPartPr/>
              <p14:nvPr/>
            </p14:nvContentPartPr>
            <p14:xfrm>
              <a:off x="7115357" y="3646064"/>
              <a:ext cx="360" cy="3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F08E77D3-1538-5741-B4A9-BE34A592872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052717" y="3583064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B9F702CF-A341-A64C-B171-3FEAAD563E3B}"/>
                  </a:ext>
                </a:extLst>
              </p14:cNvPr>
              <p14:cNvContentPartPr/>
              <p14:nvPr/>
            </p14:nvContentPartPr>
            <p14:xfrm>
              <a:off x="5323402" y="3435703"/>
              <a:ext cx="360" cy="36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B9F702CF-A341-A64C-B171-3FEAAD563E3B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260402" y="337306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2A8A48BA-B2BA-A54A-B89E-41CB5334113B}"/>
                  </a:ext>
                </a:extLst>
              </p14:cNvPr>
              <p14:cNvContentPartPr/>
              <p14:nvPr/>
            </p14:nvContentPartPr>
            <p14:xfrm>
              <a:off x="5608607" y="3497623"/>
              <a:ext cx="360" cy="36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2A8A48BA-B2BA-A54A-B89E-41CB5334113B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545607" y="343498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0F28DDD7-D609-9241-A0AA-DF18A605AC97}"/>
                  </a:ext>
                </a:extLst>
              </p14:cNvPr>
              <p14:cNvContentPartPr/>
              <p14:nvPr/>
            </p14:nvContentPartPr>
            <p14:xfrm>
              <a:off x="5437397" y="3613183"/>
              <a:ext cx="360" cy="3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0F28DDD7-D609-9241-A0AA-DF18A605AC97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374757" y="355018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DA6BA394-FD39-C340-B788-E5214459E864}"/>
                  </a:ext>
                </a:extLst>
              </p14:cNvPr>
              <p14:cNvContentPartPr/>
              <p14:nvPr/>
            </p14:nvContentPartPr>
            <p14:xfrm>
              <a:off x="6985918" y="3563396"/>
              <a:ext cx="360" cy="36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DA6BA394-FD39-C340-B788-E5214459E864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923278" y="3500396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B69C1BD5-8782-AC47-9B30-F4541D76AB87}"/>
                  </a:ext>
                </a:extLst>
              </p14:cNvPr>
              <p14:cNvContentPartPr/>
              <p14:nvPr/>
            </p14:nvContentPartPr>
            <p14:xfrm>
              <a:off x="7256009" y="3612823"/>
              <a:ext cx="360" cy="36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B69C1BD5-8782-AC47-9B30-F4541D76AB87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193369" y="355018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D3C43EFC-4577-E641-9FF1-CEA3F1D5814C}"/>
                  </a:ext>
                </a:extLst>
              </p14:cNvPr>
              <p14:cNvContentPartPr/>
              <p14:nvPr/>
            </p14:nvContentPartPr>
            <p14:xfrm>
              <a:off x="7105277" y="3795016"/>
              <a:ext cx="360" cy="36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D3C43EFC-4577-E641-9FF1-CEA3F1D5814C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042637" y="3732016"/>
                <a:ext cx="126000" cy="126000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Round Diagonal Corner Rectangle 33">
            <a:extLst>
              <a:ext uri="{FF2B5EF4-FFF2-40B4-BE49-F238E27FC236}">
                <a16:creationId xmlns:a16="http://schemas.microsoft.com/office/drawing/2014/main" id="{FE44CD8E-ADF4-2C46-BA5C-F920E2C916DC}"/>
              </a:ext>
            </a:extLst>
          </p:cNvPr>
          <p:cNvSpPr/>
          <p:nvPr/>
        </p:nvSpPr>
        <p:spPr>
          <a:xfrm>
            <a:off x="1458516" y="4128380"/>
            <a:ext cx="3048000" cy="1656784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 Diagonal Corner Rectangle 34">
            <a:extLst>
              <a:ext uri="{FF2B5EF4-FFF2-40B4-BE49-F238E27FC236}">
                <a16:creationId xmlns:a16="http://schemas.microsoft.com/office/drawing/2014/main" id="{2512E1C4-3145-7549-BC08-FD7C68E1E88F}"/>
              </a:ext>
            </a:extLst>
          </p:cNvPr>
          <p:cNvSpPr/>
          <p:nvPr/>
        </p:nvSpPr>
        <p:spPr>
          <a:xfrm>
            <a:off x="4506516" y="4083273"/>
            <a:ext cx="3048000" cy="1656784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 Diagonal Corner Rectangle 35">
            <a:extLst>
              <a:ext uri="{FF2B5EF4-FFF2-40B4-BE49-F238E27FC236}">
                <a16:creationId xmlns:a16="http://schemas.microsoft.com/office/drawing/2014/main" id="{FABD154B-DB65-0144-B066-111EE03B1273}"/>
              </a:ext>
            </a:extLst>
          </p:cNvPr>
          <p:cNvSpPr/>
          <p:nvPr/>
        </p:nvSpPr>
        <p:spPr>
          <a:xfrm>
            <a:off x="4730718" y="2967164"/>
            <a:ext cx="3048000" cy="990510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8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7A7C5-67A2-5C42-83F6-CFB06DE04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(g) + 3 H</a:t>
            </a:r>
            <a:r>
              <a:rPr lang="en-US" baseline="-25000" dirty="0"/>
              <a:t>2</a:t>
            </a:r>
            <a:r>
              <a:rPr lang="en-US" dirty="0"/>
              <a:t>(g) ⟶  2 NH</a:t>
            </a:r>
            <a:r>
              <a:rPr lang="en-US" baseline="-25000" dirty="0"/>
              <a:t>3</a:t>
            </a:r>
            <a:r>
              <a:rPr lang="en-US" dirty="0"/>
              <a:t>(g)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BD8A0-A2D8-6F43-991C-130B7151E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706964"/>
          </a:xfrm>
        </p:spPr>
        <p:txBody>
          <a:bodyPr/>
          <a:lstStyle/>
          <a:p>
            <a:r>
              <a:rPr lang="en-US" dirty="0"/>
              <a:t>Let’s interpret it on a molecule level: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747B15-943E-0146-A862-FE067F996895}"/>
              </a:ext>
            </a:extLst>
          </p:cNvPr>
          <p:cNvSpPr txBox="1"/>
          <p:nvPr/>
        </p:nvSpPr>
        <p:spPr>
          <a:xfrm>
            <a:off x="2326741" y="2987298"/>
            <a:ext cx="5391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molecule of nitrogen reacts with 3 molecules</a:t>
            </a:r>
          </a:p>
          <a:p>
            <a:r>
              <a:rPr lang="en-US" dirty="0"/>
              <a:t>of hydrogen to form 2 molecules of ammonia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57C560-2B38-DB47-B604-E5876A345506}"/>
              </a:ext>
            </a:extLst>
          </p:cNvPr>
          <p:cNvSpPr/>
          <p:nvPr/>
        </p:nvSpPr>
        <p:spPr>
          <a:xfrm>
            <a:off x="2066725" y="5777131"/>
            <a:ext cx="3643902" cy="652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coefficients give us the ratios of molecules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B467767-F95A-5A40-ADE8-A5929264A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437965"/>
              </p:ext>
            </p:extLst>
          </p:nvPr>
        </p:nvGraphicFramePr>
        <p:xfrm>
          <a:off x="2662627" y="488989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9282899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316540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43973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NH</a:t>
                      </a:r>
                      <a:r>
                        <a:rPr lang="en-US" baseline="-25000" dirty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177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molecule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 molecules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molecules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475965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0EEBA71F-33AD-9B42-BE12-21A145B9A3A9}"/>
                  </a:ext>
                </a:extLst>
              </p14:cNvPr>
              <p14:cNvContentPartPr/>
              <p14:nvPr/>
            </p14:nvContentPartPr>
            <p14:xfrm>
              <a:off x="3355387" y="3909263"/>
              <a:ext cx="90720" cy="1238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0EEBA71F-33AD-9B42-BE12-21A145B9A3A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92747" y="3846440"/>
                <a:ext cx="216360" cy="2498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F915B02E-23AE-F742-A6FE-6FC22FEAF6A2}"/>
                  </a:ext>
                </a:extLst>
              </p14:cNvPr>
              <p14:cNvContentPartPr/>
              <p14:nvPr/>
            </p14:nvContentPartPr>
            <p14:xfrm>
              <a:off x="5146747" y="3794423"/>
              <a:ext cx="105120" cy="1065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F915B02E-23AE-F742-A6FE-6FC22FEAF6A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083747" y="3731571"/>
                <a:ext cx="230760" cy="2326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64D76B1-C630-1942-BDCC-09DB5BC8D4F4}"/>
                  </a:ext>
                </a:extLst>
              </p14:cNvPr>
              <p14:cNvContentPartPr/>
              <p14:nvPr/>
            </p14:nvContentPartPr>
            <p14:xfrm>
              <a:off x="5822342" y="4166228"/>
              <a:ext cx="108720" cy="1011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64D76B1-C630-1942-BDCC-09DB5BC8D4F4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759342" y="4103588"/>
                <a:ext cx="234360" cy="22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0AD13066-D789-EB41-8572-0AF7E83C62A9}"/>
                  </a:ext>
                </a:extLst>
              </p14:cNvPr>
              <p14:cNvContentPartPr/>
              <p14:nvPr/>
            </p14:nvContentPartPr>
            <p14:xfrm>
              <a:off x="5260147" y="4588223"/>
              <a:ext cx="109080" cy="1108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0AD13066-D789-EB41-8572-0AF7E83C62A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197507" y="4525223"/>
                <a:ext cx="234720" cy="23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8FC7767-1BCF-AD49-B729-D500B39A40EC}"/>
                  </a:ext>
                </a:extLst>
              </p14:cNvPr>
              <p14:cNvContentPartPr/>
              <p14:nvPr/>
            </p14:nvContentPartPr>
            <p14:xfrm>
              <a:off x="7531387" y="4185023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8FC7767-1BCF-AD49-B729-D500B39A40E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468747" y="412202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A61E4668-1782-8144-A7D2-DB2FC867BC4F}"/>
                  </a:ext>
                </a:extLst>
              </p14:cNvPr>
              <p14:cNvContentPartPr/>
              <p14:nvPr/>
            </p14:nvContentPartPr>
            <p14:xfrm>
              <a:off x="8120958" y="4436827"/>
              <a:ext cx="360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A61E4668-1782-8144-A7D2-DB2FC867BC4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058318" y="4373827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BFE5E76A-D1F4-DF4B-8CBF-67489E37C138}"/>
                  </a:ext>
                </a:extLst>
              </p14:cNvPr>
              <p14:cNvContentPartPr/>
              <p14:nvPr/>
            </p14:nvContentPartPr>
            <p14:xfrm>
              <a:off x="7396027" y="4088183"/>
              <a:ext cx="36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BFE5E76A-D1F4-DF4B-8CBF-67489E37C138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333027" y="402554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ED7F0474-6E44-7F4B-9B80-FD2E92AD100E}"/>
                  </a:ext>
                </a:extLst>
              </p14:cNvPr>
              <p14:cNvContentPartPr/>
              <p14:nvPr/>
            </p14:nvContentPartPr>
            <p14:xfrm>
              <a:off x="7687627" y="4101503"/>
              <a:ext cx="360" cy="3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ED7F0474-6E44-7F4B-9B80-FD2E92AD100E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624627" y="403886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A87B704C-42EF-164A-94DF-A095F23EE8EB}"/>
                  </a:ext>
                </a:extLst>
              </p14:cNvPr>
              <p14:cNvContentPartPr/>
              <p14:nvPr/>
            </p14:nvContentPartPr>
            <p14:xfrm>
              <a:off x="7520587" y="4343783"/>
              <a:ext cx="360" cy="36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A87B704C-42EF-164A-94DF-A095F23EE8EB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457947" y="428078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1D60540E-5004-A447-925D-49B935CA5AFC}"/>
                  </a:ext>
                </a:extLst>
              </p14:cNvPr>
              <p14:cNvContentPartPr/>
              <p14:nvPr/>
            </p14:nvContentPartPr>
            <p14:xfrm>
              <a:off x="7963998" y="4386427"/>
              <a:ext cx="360" cy="3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1D60540E-5004-A447-925D-49B935CA5AFC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901358" y="4323427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B68C2F06-BD83-9247-A7BA-77973D17C4D7}"/>
                  </a:ext>
                </a:extLst>
              </p14:cNvPr>
              <p14:cNvContentPartPr/>
              <p14:nvPr/>
            </p14:nvContentPartPr>
            <p14:xfrm>
              <a:off x="8279358" y="4360147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B68C2F06-BD83-9247-A7BA-77973D17C4D7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216718" y="4297507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3A6772D3-D251-F948-AB1A-C832189E5067}"/>
                  </a:ext>
                </a:extLst>
              </p14:cNvPr>
              <p14:cNvContentPartPr/>
              <p14:nvPr/>
            </p14:nvContentPartPr>
            <p14:xfrm>
              <a:off x="8147598" y="4591267"/>
              <a:ext cx="360" cy="36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3A6772D3-D251-F948-AB1A-C832189E5067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084958" y="4528267"/>
                <a:ext cx="126000" cy="12600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Rectangle 19">
            <a:extLst>
              <a:ext uri="{FF2B5EF4-FFF2-40B4-BE49-F238E27FC236}">
                <a16:creationId xmlns:a16="http://schemas.microsoft.com/office/drawing/2014/main" id="{388A7F60-7C92-FC49-900A-3D6A6F2C9B88}"/>
              </a:ext>
            </a:extLst>
          </p:cNvPr>
          <p:cNvSpPr/>
          <p:nvPr/>
        </p:nvSpPr>
        <p:spPr>
          <a:xfrm>
            <a:off x="4698749" y="4798337"/>
            <a:ext cx="2027976" cy="959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658DAD0-65B8-8A4A-89AD-EC5F22DC5F15}"/>
              </a:ext>
            </a:extLst>
          </p:cNvPr>
          <p:cNvSpPr/>
          <p:nvPr/>
        </p:nvSpPr>
        <p:spPr>
          <a:xfrm>
            <a:off x="6730651" y="4812017"/>
            <a:ext cx="2027976" cy="959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5F81F79-1B84-6944-BBE6-71D9DB40E6C7}"/>
              </a:ext>
            </a:extLst>
          </p:cNvPr>
          <p:cNvSpPr txBox="1"/>
          <p:nvPr/>
        </p:nvSpPr>
        <p:spPr>
          <a:xfrm>
            <a:off x="6444793" y="41387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➝</a:t>
            </a:r>
          </a:p>
        </p:txBody>
      </p:sp>
    </p:spTree>
    <p:extLst>
      <p:ext uri="{BB962C8B-B14F-4D97-AF65-F5344CB8AC3E}">
        <p14:creationId xmlns:p14="http://schemas.microsoft.com/office/powerpoint/2010/main" val="6601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7A7C5-67A2-5C42-83F6-CFB06DE04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(g) + 3 H</a:t>
            </a:r>
            <a:r>
              <a:rPr lang="en-US" baseline="-25000" dirty="0"/>
              <a:t>2</a:t>
            </a:r>
            <a:r>
              <a:rPr lang="en-US" dirty="0"/>
              <a:t>(g) ⟶  2 NH</a:t>
            </a:r>
            <a:r>
              <a:rPr lang="en-US" baseline="-25000" dirty="0"/>
              <a:t>3</a:t>
            </a:r>
            <a:r>
              <a:rPr lang="en-US" dirty="0"/>
              <a:t>(g)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BD8A0-A2D8-6F43-991C-130B7151E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706964"/>
          </a:xfrm>
        </p:spPr>
        <p:txBody>
          <a:bodyPr/>
          <a:lstStyle/>
          <a:p>
            <a:r>
              <a:rPr lang="en-US" dirty="0"/>
              <a:t>We can scale this up:  What if 6.02 x 10</a:t>
            </a:r>
            <a:r>
              <a:rPr lang="en-US" baseline="30000" dirty="0"/>
              <a:t>23</a:t>
            </a:r>
            <a:r>
              <a:rPr lang="en-US" dirty="0"/>
              <a:t> nitrogen molecules react?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B467767-F95A-5A40-ADE8-A5929264A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885089"/>
              </p:ext>
            </p:extLst>
          </p:nvPr>
        </p:nvGraphicFramePr>
        <p:xfrm>
          <a:off x="1154954" y="3310464"/>
          <a:ext cx="8088633" cy="12852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696211">
                  <a:extLst>
                    <a:ext uri="{9D8B030D-6E8A-4147-A177-3AD203B41FA5}">
                      <a16:colId xmlns:a16="http://schemas.microsoft.com/office/drawing/2014/main" val="1992828995"/>
                    </a:ext>
                  </a:extLst>
                </a:gridCol>
                <a:gridCol w="2696211">
                  <a:extLst>
                    <a:ext uri="{9D8B030D-6E8A-4147-A177-3AD203B41FA5}">
                      <a16:colId xmlns:a16="http://schemas.microsoft.com/office/drawing/2014/main" val="3131654082"/>
                    </a:ext>
                  </a:extLst>
                </a:gridCol>
                <a:gridCol w="2696211">
                  <a:extLst>
                    <a:ext uri="{9D8B030D-6E8A-4147-A177-3AD203B41FA5}">
                      <a16:colId xmlns:a16="http://schemas.microsoft.com/office/drawing/2014/main" val="743973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NH</a:t>
                      </a:r>
                      <a:r>
                        <a:rPr lang="en-US" baseline="-25000" dirty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177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6.02 x 10</a:t>
                      </a:r>
                      <a:r>
                        <a:rPr lang="en-US" baseline="30000" dirty="0"/>
                        <a:t>23</a:t>
                      </a:r>
                      <a:r>
                        <a:rPr lang="en-US" dirty="0"/>
                        <a:t>  molecules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 x 6.02 x 10</a:t>
                      </a:r>
                      <a:r>
                        <a:rPr lang="en-US" baseline="30000" dirty="0"/>
                        <a:t>23</a:t>
                      </a:r>
                      <a:r>
                        <a:rPr lang="en-US" dirty="0"/>
                        <a:t> molecules = </a:t>
                      </a:r>
                    </a:p>
                    <a:p>
                      <a:pPr algn="ctr"/>
                      <a:r>
                        <a:rPr lang="en-US" dirty="0"/>
                        <a:t>1.81 x 10</a:t>
                      </a:r>
                      <a:r>
                        <a:rPr lang="en-US" baseline="30000" dirty="0"/>
                        <a:t>24</a:t>
                      </a:r>
                      <a:r>
                        <a:rPr lang="en-US" dirty="0"/>
                        <a:t>  molecules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x 6.02 x 10</a:t>
                      </a:r>
                      <a:r>
                        <a:rPr lang="en-US" baseline="30000" dirty="0"/>
                        <a:t>23</a:t>
                      </a:r>
                      <a:r>
                        <a:rPr lang="en-US" dirty="0"/>
                        <a:t> molecules = </a:t>
                      </a:r>
                    </a:p>
                    <a:p>
                      <a:pPr algn="ctr"/>
                      <a:r>
                        <a:rPr lang="en-US" dirty="0"/>
                        <a:t>1.20 x 10</a:t>
                      </a:r>
                      <a:r>
                        <a:rPr lang="en-US" baseline="30000" dirty="0"/>
                        <a:t>24</a:t>
                      </a:r>
                      <a:r>
                        <a:rPr lang="en-US" dirty="0"/>
                        <a:t>  molecules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475965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2E7CE054-6210-4F45-B5DD-6F87A868DBB1}"/>
              </a:ext>
            </a:extLst>
          </p:cNvPr>
          <p:cNvSpPr/>
          <p:nvPr/>
        </p:nvSpPr>
        <p:spPr>
          <a:xfrm>
            <a:off x="3949892" y="3702867"/>
            <a:ext cx="2498756" cy="892837"/>
          </a:xfrm>
          <a:prstGeom prst="rect">
            <a:avLst/>
          </a:prstGeom>
          <a:solidFill>
            <a:srgbClr val="E7CA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620968-601F-C04B-9CD1-CC24512F005B}"/>
              </a:ext>
            </a:extLst>
          </p:cNvPr>
          <p:cNvSpPr/>
          <p:nvPr/>
        </p:nvSpPr>
        <p:spPr>
          <a:xfrm>
            <a:off x="6596739" y="3702866"/>
            <a:ext cx="2498756" cy="892837"/>
          </a:xfrm>
          <a:prstGeom prst="rect">
            <a:avLst/>
          </a:prstGeom>
          <a:solidFill>
            <a:srgbClr val="E7CA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72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7A7C5-67A2-5C42-83F6-CFB06DE04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(g) + 3 H</a:t>
            </a:r>
            <a:r>
              <a:rPr lang="en-US" baseline="-25000" dirty="0"/>
              <a:t>2</a:t>
            </a:r>
            <a:r>
              <a:rPr lang="en-US" dirty="0"/>
              <a:t>(g) ⟶  2 NH</a:t>
            </a:r>
            <a:r>
              <a:rPr lang="en-US" baseline="-25000" dirty="0"/>
              <a:t>3</a:t>
            </a:r>
            <a:r>
              <a:rPr lang="en-US" dirty="0"/>
              <a:t>(g)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BD8A0-A2D8-6F43-991C-130B7151E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706964"/>
          </a:xfrm>
        </p:spPr>
        <p:txBody>
          <a:bodyPr/>
          <a:lstStyle/>
          <a:p>
            <a:r>
              <a:rPr lang="en-US" dirty="0"/>
              <a:t>We can interpret the equation on a mole basis!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B467767-F95A-5A40-ADE8-A5929264A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144523"/>
              </p:ext>
            </p:extLst>
          </p:nvPr>
        </p:nvGraphicFramePr>
        <p:xfrm>
          <a:off x="1982709" y="3429000"/>
          <a:ext cx="7097916" cy="7416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365972">
                  <a:extLst>
                    <a:ext uri="{9D8B030D-6E8A-4147-A177-3AD203B41FA5}">
                      <a16:colId xmlns:a16="http://schemas.microsoft.com/office/drawing/2014/main" val="1992828995"/>
                    </a:ext>
                  </a:extLst>
                </a:gridCol>
                <a:gridCol w="2365972">
                  <a:extLst>
                    <a:ext uri="{9D8B030D-6E8A-4147-A177-3AD203B41FA5}">
                      <a16:colId xmlns:a16="http://schemas.microsoft.com/office/drawing/2014/main" val="3131654082"/>
                    </a:ext>
                  </a:extLst>
                </a:gridCol>
                <a:gridCol w="2365972">
                  <a:extLst>
                    <a:ext uri="{9D8B030D-6E8A-4147-A177-3AD203B41FA5}">
                      <a16:colId xmlns:a16="http://schemas.microsoft.com/office/drawing/2014/main" val="743973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NH</a:t>
                      </a:r>
                      <a:r>
                        <a:rPr lang="en-US" baseline="-25000" dirty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177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mole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 moles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moles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47596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1C34AE3-67E5-FD4A-A17D-933EF1A1847F}"/>
              </a:ext>
            </a:extLst>
          </p:cNvPr>
          <p:cNvSpPr/>
          <p:nvPr/>
        </p:nvSpPr>
        <p:spPr>
          <a:xfrm>
            <a:off x="3856776" y="4652621"/>
            <a:ext cx="2643612" cy="10954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coefficients give us the ratios of moles</a:t>
            </a:r>
          </a:p>
        </p:txBody>
      </p:sp>
    </p:spTree>
    <p:extLst>
      <p:ext uri="{BB962C8B-B14F-4D97-AF65-F5344CB8AC3E}">
        <p14:creationId xmlns:p14="http://schemas.microsoft.com/office/powerpoint/2010/main" val="30060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7A7C5-67A2-5C42-83F6-CFB06DE04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(g) + 3 H</a:t>
            </a:r>
            <a:r>
              <a:rPr lang="en-US" baseline="-25000" dirty="0"/>
              <a:t>2</a:t>
            </a:r>
            <a:r>
              <a:rPr lang="en-US" dirty="0"/>
              <a:t>(g) ⟶  2 NH</a:t>
            </a:r>
            <a:r>
              <a:rPr lang="en-US" baseline="-25000" dirty="0"/>
              <a:t>3</a:t>
            </a:r>
            <a:r>
              <a:rPr lang="en-US" dirty="0"/>
              <a:t>(g)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BD8A0-A2D8-6F43-991C-130B7151E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706964"/>
          </a:xfrm>
        </p:spPr>
        <p:txBody>
          <a:bodyPr/>
          <a:lstStyle/>
          <a:p>
            <a:r>
              <a:rPr lang="en-US" dirty="0"/>
              <a:t>Let’s consider it on a mass basis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B467767-F95A-5A40-ADE8-A5929264A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083126"/>
              </p:ext>
            </p:extLst>
          </p:nvPr>
        </p:nvGraphicFramePr>
        <p:xfrm>
          <a:off x="1982709" y="3429000"/>
          <a:ext cx="7097916" cy="13817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365972">
                  <a:extLst>
                    <a:ext uri="{9D8B030D-6E8A-4147-A177-3AD203B41FA5}">
                      <a16:colId xmlns:a16="http://schemas.microsoft.com/office/drawing/2014/main" val="1992828995"/>
                    </a:ext>
                  </a:extLst>
                </a:gridCol>
                <a:gridCol w="2365972">
                  <a:extLst>
                    <a:ext uri="{9D8B030D-6E8A-4147-A177-3AD203B41FA5}">
                      <a16:colId xmlns:a16="http://schemas.microsoft.com/office/drawing/2014/main" val="3131654082"/>
                    </a:ext>
                  </a:extLst>
                </a:gridCol>
                <a:gridCol w="2365972">
                  <a:extLst>
                    <a:ext uri="{9D8B030D-6E8A-4147-A177-3AD203B41FA5}">
                      <a16:colId xmlns:a16="http://schemas.microsoft.com/office/drawing/2014/main" val="7439730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</a:t>
                      </a:r>
                      <a:r>
                        <a:rPr lang="en-US" baseline="-25000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NH</a:t>
                      </a:r>
                      <a:r>
                        <a:rPr lang="en-US" baseline="-25000" dirty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177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mole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 moles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moles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475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28.02 g/mol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 * 2.02 g/mol = 6.06 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 * 17.04 g/mol = 34.08 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964962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B15BA64F-EFB4-A44A-BCF5-BC6151B81CE3}"/>
              </a:ext>
            </a:extLst>
          </p:cNvPr>
          <p:cNvSpPr/>
          <p:nvPr/>
        </p:nvSpPr>
        <p:spPr>
          <a:xfrm>
            <a:off x="4390931" y="4200808"/>
            <a:ext cx="2172831" cy="6099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C111C6-97AD-9941-9A42-8016266AF448}"/>
              </a:ext>
            </a:extLst>
          </p:cNvPr>
          <p:cNvSpPr/>
          <p:nvPr/>
        </p:nvSpPr>
        <p:spPr>
          <a:xfrm>
            <a:off x="6799153" y="4200808"/>
            <a:ext cx="2172831" cy="6099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9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440B0-807D-6548-B66F-DAD3153F3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conserved?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20C3F-E263-7A42-B3D0-6FFD6E200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MASS and ATOMS are conserved in every chemical reaction!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773C00E-C9D8-4744-8395-FAAEC34BE663}"/>
                  </a:ext>
                </a:extLst>
              </p14:cNvPr>
              <p14:cNvContentPartPr/>
              <p14:nvPr/>
            </p14:nvContentPartPr>
            <p14:xfrm>
              <a:off x="2211387" y="3337233"/>
              <a:ext cx="90720" cy="1238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773C00E-C9D8-4744-8395-FAAEC34BE66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48747" y="3274410"/>
                <a:ext cx="216360" cy="2498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A04D892-9542-6F49-B417-350A573388E4}"/>
                  </a:ext>
                </a:extLst>
              </p14:cNvPr>
              <p14:cNvContentPartPr/>
              <p14:nvPr/>
            </p14:nvContentPartPr>
            <p14:xfrm>
              <a:off x="4002747" y="3222393"/>
              <a:ext cx="105120" cy="1065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A04D892-9542-6F49-B417-350A573388E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39747" y="3159541"/>
                <a:ext cx="230760" cy="23262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901504A-1D99-2045-8A69-4A4F174979F2}"/>
                  </a:ext>
                </a:extLst>
              </p14:cNvPr>
              <p14:cNvContentPartPr/>
              <p14:nvPr/>
            </p14:nvContentPartPr>
            <p14:xfrm>
              <a:off x="4089867" y="3627753"/>
              <a:ext cx="108720" cy="1011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901504A-1D99-2045-8A69-4A4F174979F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026867" y="3565113"/>
                <a:ext cx="234360" cy="22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D4E69FC-8D5A-5F40-92F3-CB7F1E5E0E29}"/>
                  </a:ext>
                </a:extLst>
              </p14:cNvPr>
              <p14:cNvContentPartPr/>
              <p14:nvPr/>
            </p14:nvContentPartPr>
            <p14:xfrm>
              <a:off x="4116147" y="4016193"/>
              <a:ext cx="109080" cy="1108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D4E69FC-8D5A-5F40-92F3-CB7F1E5E0E2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053507" y="3953193"/>
                <a:ext cx="234720" cy="23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4BFC6141-B4ED-2948-B5F8-4CA6792DA739}"/>
                  </a:ext>
                </a:extLst>
              </p14:cNvPr>
              <p14:cNvContentPartPr/>
              <p14:nvPr/>
            </p14:nvContentPartPr>
            <p14:xfrm>
              <a:off x="6387387" y="3612993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4BFC6141-B4ED-2948-B5F8-4CA6792DA73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324747" y="354999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FE32E60-E626-A84D-A0C9-6B54AD1F5EC2}"/>
                  </a:ext>
                </a:extLst>
              </p14:cNvPr>
              <p14:cNvContentPartPr/>
              <p14:nvPr/>
            </p14:nvContentPartPr>
            <p14:xfrm>
              <a:off x="7455867" y="4050393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FE32E60-E626-A84D-A0C9-6B54AD1F5EC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393227" y="398739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905F9C8-0737-A648-A862-1D74DB4472BF}"/>
                  </a:ext>
                </a:extLst>
              </p14:cNvPr>
              <p14:cNvContentPartPr/>
              <p14:nvPr/>
            </p14:nvContentPartPr>
            <p14:xfrm>
              <a:off x="6252027" y="3516153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905F9C8-0737-A648-A862-1D74DB4472BF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189027" y="345351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AECA10DE-D4D0-484F-964D-D35FBA0EED5B}"/>
                  </a:ext>
                </a:extLst>
              </p14:cNvPr>
              <p14:cNvContentPartPr/>
              <p14:nvPr/>
            </p14:nvContentPartPr>
            <p14:xfrm>
              <a:off x="6543627" y="3529473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AECA10DE-D4D0-484F-964D-D35FBA0EED5B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480627" y="346683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10246459-C776-7D40-822D-3334E177DE88}"/>
                  </a:ext>
                </a:extLst>
              </p14:cNvPr>
              <p14:cNvContentPartPr/>
              <p14:nvPr/>
            </p14:nvContentPartPr>
            <p14:xfrm>
              <a:off x="6376587" y="3771753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10246459-C776-7D40-822D-3334E177DE88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313947" y="370875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9669685D-C664-B54E-9BDE-76407AFF4695}"/>
                  </a:ext>
                </a:extLst>
              </p14:cNvPr>
              <p14:cNvContentPartPr/>
              <p14:nvPr/>
            </p14:nvContentPartPr>
            <p14:xfrm>
              <a:off x="7298907" y="3999993"/>
              <a:ext cx="360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9669685D-C664-B54E-9BDE-76407AFF4695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236267" y="393699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60711D7A-9280-034A-ACD8-09693C97C075}"/>
                  </a:ext>
                </a:extLst>
              </p14:cNvPr>
              <p14:cNvContentPartPr/>
              <p14:nvPr/>
            </p14:nvContentPartPr>
            <p14:xfrm>
              <a:off x="7614267" y="3973713"/>
              <a:ext cx="360" cy="3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60711D7A-9280-034A-ACD8-09693C97C075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551627" y="3911073"/>
                <a:ext cx="126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32D5B234-BBCE-F24C-B578-47F319ECE641}"/>
                  </a:ext>
                </a:extLst>
              </p14:cNvPr>
              <p14:cNvContentPartPr/>
              <p14:nvPr/>
            </p14:nvContentPartPr>
            <p14:xfrm>
              <a:off x="7482507" y="4204833"/>
              <a:ext cx="360" cy="3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32D5B234-BBCE-F24C-B578-47F319ECE64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419867" y="4141833"/>
                <a:ext cx="126000" cy="126000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E7152D9E-BBC7-FC4B-9201-679BB87A6D79}"/>
              </a:ext>
            </a:extLst>
          </p:cNvPr>
          <p:cNvSpPr txBox="1"/>
          <p:nvPr/>
        </p:nvSpPr>
        <p:spPr>
          <a:xfrm>
            <a:off x="4923811" y="346107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➝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0CCB8A4-A210-DB41-B597-893F89799FBD}"/>
              </a:ext>
            </a:extLst>
          </p:cNvPr>
          <p:cNvSpPr txBox="1"/>
          <p:nvPr/>
        </p:nvSpPr>
        <p:spPr>
          <a:xfrm>
            <a:off x="3717667" y="4556980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6.06 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ACD918A-CDC6-6043-B967-71B13DD78488}"/>
              </a:ext>
            </a:extLst>
          </p:cNvPr>
          <p:cNvSpPr txBox="1"/>
          <p:nvPr/>
        </p:nvSpPr>
        <p:spPr>
          <a:xfrm>
            <a:off x="1875547" y="4517663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28.02 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7092E3C-6F19-F044-A53A-3BB72A9AF86A}"/>
              </a:ext>
            </a:extLst>
          </p:cNvPr>
          <p:cNvSpPr txBox="1"/>
          <p:nvPr/>
        </p:nvSpPr>
        <p:spPr>
          <a:xfrm>
            <a:off x="6324433" y="4596940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34.08 g</a:t>
            </a:r>
          </a:p>
        </p:txBody>
      </p:sp>
    </p:spTree>
    <p:extLst>
      <p:ext uri="{BB962C8B-B14F-4D97-AF65-F5344CB8AC3E}">
        <p14:creationId xmlns:p14="http://schemas.microsoft.com/office/powerpoint/2010/main" val="102806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5ADE3-BA00-D047-BBC8-2A197E85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the following reaction: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A363D-218F-5B4B-9014-F45890989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7718" y="2404323"/>
            <a:ext cx="8825659" cy="3766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/>
              <a:t>2 H</a:t>
            </a:r>
            <a:r>
              <a:rPr lang="en-US" sz="3000" baseline="-25000" dirty="0"/>
              <a:t>2(g) </a:t>
            </a:r>
            <a:r>
              <a:rPr lang="en-US" sz="3000" dirty="0"/>
              <a:t>+  O</a:t>
            </a:r>
            <a:r>
              <a:rPr lang="en-US" sz="3000" baseline="-25000" dirty="0"/>
              <a:t>2(g) </a:t>
            </a:r>
            <a:r>
              <a:rPr lang="en-US" sz="3000" dirty="0"/>
              <a:t>➝ 2 H</a:t>
            </a:r>
            <a:r>
              <a:rPr lang="en-US" sz="3000" baseline="-25000" dirty="0"/>
              <a:t>2</a:t>
            </a:r>
            <a:r>
              <a:rPr lang="en-US" sz="3000" dirty="0"/>
              <a:t>O</a:t>
            </a:r>
            <a:r>
              <a:rPr lang="en-US" sz="3000" baseline="-25000" dirty="0"/>
              <a:t>(g)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5118F8-0706-8040-9CB6-9813535CA9F6}"/>
              </a:ext>
            </a:extLst>
          </p:cNvPr>
          <p:cNvSpPr txBox="1"/>
          <p:nvPr/>
        </p:nvSpPr>
        <p:spPr>
          <a:xfrm>
            <a:off x="2098672" y="4051772"/>
            <a:ext cx="6322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many moles of oxygen gas are required to produce 10 moles of water?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6D0227-0D65-D14D-BA97-211961AB1D45}"/>
              </a:ext>
            </a:extLst>
          </p:cNvPr>
          <p:cNvSpPr txBox="1"/>
          <p:nvPr/>
        </p:nvSpPr>
        <p:spPr>
          <a:xfrm>
            <a:off x="6096000" y="2946296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5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133588-AB99-5645-B494-3C6DBA9D2CFA}"/>
              </a:ext>
            </a:extLst>
          </p:cNvPr>
          <p:cNvSpPr txBox="1"/>
          <p:nvPr/>
        </p:nvSpPr>
        <p:spPr>
          <a:xfrm>
            <a:off x="5624341" y="3264607"/>
            <a:ext cx="1912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10 moles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E8BB0A-E7B4-7E46-B12D-447CA7733DA3}"/>
              </a:ext>
            </a:extLst>
          </p:cNvPr>
          <p:cNvSpPr txBox="1"/>
          <p:nvPr/>
        </p:nvSpPr>
        <p:spPr>
          <a:xfrm>
            <a:off x="4223550" y="2954235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5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687D79F-637F-4F40-B9BF-EE9867B5F432}"/>
              </a:ext>
            </a:extLst>
          </p:cNvPr>
          <p:cNvSpPr txBox="1"/>
          <p:nvPr/>
        </p:nvSpPr>
        <p:spPr>
          <a:xfrm>
            <a:off x="3792046" y="3293074"/>
            <a:ext cx="162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5 moles O</a:t>
            </a:r>
            <a:r>
              <a:rPr lang="en-US" baseline="-25000" dirty="0"/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5B1BF0-604A-7548-9954-0EAB6258B4CC}"/>
              </a:ext>
            </a:extLst>
          </p:cNvPr>
          <p:cNvSpPr txBox="1"/>
          <p:nvPr/>
        </p:nvSpPr>
        <p:spPr>
          <a:xfrm>
            <a:off x="4914900" y="4829175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 moles O</a:t>
            </a:r>
            <a:r>
              <a:rPr lang="en-US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1852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{E7692D6B-B304-6740-8A95-0AECFF8D2E77}tf10001076</Template>
  <TotalTime>286</TotalTime>
  <Words>475</Words>
  <Application>Microsoft Macintosh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 Boardroom</vt:lpstr>
      <vt:lpstr>Mole, Mass and Particle Interpretations of Chemical Reactions</vt:lpstr>
      <vt:lpstr>A chemical reaction </vt:lpstr>
      <vt:lpstr>N2(g) + 3 H2(g) ⟶  2 NH3(g) </vt:lpstr>
      <vt:lpstr>N2(g) + 3 H2(g) ⟶  2 NH3(g) </vt:lpstr>
      <vt:lpstr>N2(g) + 3 H2(g) ⟶  2 NH3(g) </vt:lpstr>
      <vt:lpstr>N2(g) + 3 H2(g) ⟶  2 NH3(g) </vt:lpstr>
      <vt:lpstr>N2(g) + 3 H2(g) ⟶  2 NH3(g) </vt:lpstr>
      <vt:lpstr>What is conserved?</vt:lpstr>
      <vt:lpstr>Consider the following reaction:</vt:lpstr>
      <vt:lpstr>Consider the following reaction: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Mole, Mass and Particle Interpretations of Chemical Reactions</dc:title>
  <dc:creator>Kristen Vanderveen</dc:creator>
  <cp:lastModifiedBy>Kristen Vanderveen</cp:lastModifiedBy>
  <cp:revision>10</cp:revision>
  <dcterms:created xsi:type="dcterms:W3CDTF">2020-12-12T18:52:25Z</dcterms:created>
  <dcterms:modified xsi:type="dcterms:W3CDTF">2020-12-12T23:49:00Z</dcterms:modified>
</cp:coreProperties>
</file>