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9"/>
  </p:notesMasterIdLst>
  <p:sldIdLst>
    <p:sldId id="256" r:id="rId2"/>
    <p:sldId id="263" r:id="rId3"/>
    <p:sldId id="261" r:id="rId4"/>
    <p:sldId id="282" r:id="rId5"/>
    <p:sldId id="269" r:id="rId6"/>
    <p:sldId id="267" r:id="rId7"/>
    <p:sldId id="28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63"/>
    <p:restoredTop sz="94570"/>
  </p:normalViewPr>
  <p:slideViewPr>
    <p:cSldViewPr>
      <p:cViewPr varScale="1">
        <p:scale>
          <a:sx n="108" d="100"/>
          <a:sy n="108" d="100"/>
        </p:scale>
        <p:origin x="896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EC7C87-D09B-4BBD-81A4-CB0CD940B162}" type="datetimeFigureOut">
              <a:rPr lang="en-US" smtClean="0"/>
              <a:t>5/4/21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332F08-B15A-431E-A480-1CBF526A3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349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0" y="1828800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0A98AF03-7270-45C2-A683-C5E353EF01A5}" type="datetime4">
              <a:rPr lang="en-US" smtClean="0"/>
              <a:pPr/>
              <a:t>May 4, 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8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299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01193-8287-4834-A286-6B880643E934}" type="datetime4">
              <a:rPr lang="en-US" smtClean="0"/>
              <a:pPr/>
              <a:t>May 4,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030597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01193-8287-4834-A286-6B880643E934}" type="datetime4">
              <a:rPr lang="en-US" smtClean="0"/>
              <a:pPr/>
              <a:t>May 4,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606707"/>
      </p:ext>
    </p:extLst>
  </p:cSld>
  <p:clrMapOvr>
    <a:masterClrMapping/>
  </p:clrMapOvr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0" y="65169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8" y="2900292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01193-8287-4834-A286-6B880643E934}" type="datetime4">
              <a:rPr lang="en-US" smtClean="0"/>
              <a:pPr/>
              <a:t>May 4,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384159"/>
      </p:ext>
    </p:extLst>
  </p:cSld>
  <p:clrMapOvr>
    <a:masterClrMapping/>
  </p:clrMapOvr>
  <p:hf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01193-8287-4834-A286-6B880643E934}" type="datetime4">
              <a:rPr lang="en-US" smtClean="0"/>
              <a:pPr/>
              <a:t>May 4,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75962"/>
      </p:ext>
    </p:extLst>
  </p:cSld>
  <p:clrMapOvr>
    <a:masterClrMapping/>
  </p:clrMapOvr>
  <p:hf hd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01193-8287-4834-A286-6B880643E934}" type="datetime4">
              <a:rPr lang="en-US" smtClean="0"/>
              <a:pPr/>
              <a:t>May 4, 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617620"/>
      </p:ext>
    </p:extLst>
  </p:cSld>
  <p:clrMapOvr>
    <a:masterClrMapping/>
  </p:clrMapOvr>
  <p:hf hd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01193-8287-4834-A286-6B880643E934}" type="datetime4">
              <a:rPr lang="en-US" smtClean="0"/>
              <a:pPr/>
              <a:t>May 4, 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050568"/>
      </p:ext>
    </p:extLst>
  </p:cSld>
  <p:clrMapOvr>
    <a:masterClrMapping/>
  </p:clrMapOvr>
  <p:hf hd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May 4,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6925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7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09" y="1765596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May 4,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389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May 4,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33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May 4,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671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01193-8287-4834-A286-6B880643E934}" type="datetime4">
              <a:rPr lang="en-US" smtClean="0"/>
              <a:pPr/>
              <a:t>May 4,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320078"/>
      </p:ext>
    </p:extLst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May 4, 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585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May 4, 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770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May 4, 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657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May 4,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936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May 4,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930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65498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May 4,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612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  <p:sldLayoutId id="2147483817" r:id="rId13"/>
    <p:sldLayoutId id="2147483818" r:id="rId14"/>
    <p:sldLayoutId id="2147483819" r:id="rId15"/>
    <p:sldLayoutId id="2147483820" r:id="rId16"/>
    <p:sldLayoutId id="2147483821" r:id="rId17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LeChatelier’s</a:t>
            </a:r>
            <a:r>
              <a:rPr lang="en-US" dirty="0"/>
              <a:t> Principle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Bromfield Honors Chemistry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Chapter 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923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LeChâtelier’s Principle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When a system at equilibrium is disturbed by the application of a stress, the system will attain a new equilibrium position that minimizes the stress.</a:t>
            </a:r>
          </a:p>
          <a:p>
            <a:pPr lvl="1"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49071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/>
              <a:t>Factors affecting equilibrium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A system at equilibrium will stay at equilibrium.</a:t>
            </a:r>
          </a:p>
          <a:p>
            <a:pPr lvl="1" eaLnBrk="1" hangingPunct="1"/>
            <a:r>
              <a:rPr lang="en-US" altLang="en-US" dirty="0"/>
              <a:t>Systems can be stressed in a number of ways:</a:t>
            </a:r>
          </a:p>
          <a:p>
            <a:pPr lvl="2" eaLnBrk="1" hangingPunct="1"/>
            <a:r>
              <a:rPr lang="en-US" altLang="en-US" dirty="0"/>
              <a:t>Adding reactants or products</a:t>
            </a:r>
          </a:p>
          <a:p>
            <a:pPr lvl="2" eaLnBrk="1" hangingPunct="1"/>
            <a:r>
              <a:rPr lang="en-US" altLang="en-US" dirty="0"/>
              <a:t>Removing reactants or products</a:t>
            </a:r>
          </a:p>
          <a:p>
            <a:pPr lvl="2" eaLnBrk="1" hangingPunct="1"/>
            <a:r>
              <a:rPr lang="en-US" altLang="en-US" dirty="0"/>
              <a:t>Changing the temperature</a:t>
            </a:r>
          </a:p>
          <a:p>
            <a:pPr lvl="2" eaLnBrk="1" hangingPunct="1"/>
            <a:r>
              <a:rPr lang="en-US" altLang="en-US" dirty="0"/>
              <a:t>Changing the pressure</a:t>
            </a:r>
          </a:p>
        </p:txBody>
      </p:sp>
    </p:spTree>
    <p:extLst>
      <p:ext uri="{BB962C8B-B14F-4D97-AF65-F5344CB8AC3E}">
        <p14:creationId xmlns:p14="http://schemas.microsoft.com/office/powerpoint/2010/main" val="25251634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6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6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8" grpId="0"/>
      <p:bldP spid="9625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LeChâtelier’s Principle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altLang="en-US" dirty="0"/>
              <a:t>Whatever you do to the system, the system will try to undo it</a:t>
            </a:r>
          </a:p>
          <a:p>
            <a:r>
              <a:rPr lang="en-US" altLang="en-US" dirty="0"/>
              <a:t>How does the stress affect the rate of the forward reaction vs the rate of the reverse reaction?</a:t>
            </a:r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2864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Demonstration 1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400302"/>
            <a:ext cx="8584418" cy="35306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Consider the reaction:</a:t>
            </a:r>
          </a:p>
          <a:p>
            <a:pPr lvl="1" algn="ctr">
              <a:buNone/>
            </a:pPr>
            <a:r>
              <a:rPr lang="en-US" altLang="en-US" sz="3200" dirty="0"/>
              <a:t>Cu</a:t>
            </a:r>
            <a:r>
              <a:rPr lang="en-US" altLang="en-US" sz="3200" baseline="30000" dirty="0"/>
              <a:t>2+</a:t>
            </a:r>
            <a:r>
              <a:rPr lang="en-US" altLang="en-US" sz="3200" dirty="0"/>
              <a:t> + 4 NH</a:t>
            </a:r>
            <a:r>
              <a:rPr lang="en-US" altLang="en-US" sz="3200" baseline="-25000" dirty="0"/>
              <a:t>3</a:t>
            </a:r>
            <a:r>
              <a:rPr lang="en-US" altLang="en-US" sz="3200" dirty="0"/>
              <a:t>(</a:t>
            </a:r>
            <a:r>
              <a:rPr lang="en-US" altLang="en-US" sz="3200" dirty="0" err="1"/>
              <a:t>aq</a:t>
            </a:r>
            <a:r>
              <a:rPr lang="en-US" altLang="en-US" sz="3200" dirty="0"/>
              <a:t>) </a:t>
            </a:r>
            <a:r>
              <a:rPr lang="en-US" altLang="en-US" sz="3200" dirty="0">
                <a:latin typeface="Cambria Math"/>
                <a:ea typeface="Cambria Math"/>
              </a:rPr>
              <a:t>⇌</a:t>
            </a:r>
            <a:r>
              <a:rPr lang="en-US" altLang="en-US" sz="3200" dirty="0">
                <a:sym typeface="Symbol" pitchFamily="18" charset="2"/>
              </a:rPr>
              <a:t> Cu(NH</a:t>
            </a:r>
            <a:r>
              <a:rPr lang="en-US" altLang="en-US" sz="3200" baseline="-25000" dirty="0">
                <a:sym typeface="Symbol" pitchFamily="18" charset="2"/>
              </a:rPr>
              <a:t>3</a:t>
            </a:r>
            <a:r>
              <a:rPr lang="en-US" altLang="en-US" sz="3200" dirty="0">
                <a:sym typeface="Symbol" pitchFamily="18" charset="2"/>
              </a:rPr>
              <a:t>)</a:t>
            </a:r>
            <a:r>
              <a:rPr lang="en-US" altLang="en-US" sz="3200" baseline="-25000" dirty="0">
                <a:sym typeface="Symbol" pitchFamily="18" charset="2"/>
              </a:rPr>
              <a:t>4</a:t>
            </a:r>
            <a:r>
              <a:rPr lang="en-US" altLang="en-US" sz="3200" baseline="30000" dirty="0">
                <a:sym typeface="Symbol" pitchFamily="18" charset="2"/>
              </a:rPr>
              <a:t>2+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3200" dirty="0">
                <a:sym typeface="Symbol" pitchFamily="18" charset="2"/>
              </a:rPr>
              <a:t>        </a:t>
            </a:r>
            <a:r>
              <a:rPr lang="en-US" altLang="en-US" sz="2400" dirty="0">
                <a:sym typeface="Symbol" pitchFamily="18" charset="2"/>
              </a:rPr>
              <a:t>sky blue        colorless           midnight blue</a:t>
            </a:r>
          </a:p>
          <a:p>
            <a:pPr eaLnBrk="1" hangingPunct="1"/>
            <a:r>
              <a:rPr lang="en-US" altLang="en-US" dirty="0"/>
              <a:t>Until the ammonia is added, the copper ions are not at equilibrium</a:t>
            </a:r>
          </a:p>
          <a:p>
            <a:pPr eaLnBrk="1" hangingPunct="1"/>
            <a:r>
              <a:rPr lang="en-US" altLang="en-US" dirty="0"/>
              <a:t>How could we shift this equilibrium to the left?</a:t>
            </a:r>
          </a:p>
        </p:txBody>
      </p:sp>
    </p:spTree>
    <p:extLst>
      <p:ext uri="{BB962C8B-B14F-4D97-AF65-F5344CB8AC3E}">
        <p14:creationId xmlns:p14="http://schemas.microsoft.com/office/powerpoint/2010/main" val="30353086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1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2" grpId="0"/>
      <p:bldP spid="11264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Demonstration 2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Consider the reaction:</a:t>
            </a:r>
          </a:p>
          <a:p>
            <a:pPr lvl="1">
              <a:buNone/>
            </a:pPr>
            <a:r>
              <a:rPr lang="en-US" altLang="en-US" dirty="0"/>
              <a:t>   </a:t>
            </a:r>
            <a:r>
              <a:rPr lang="en-US" altLang="en-US" sz="3200" dirty="0"/>
              <a:t>Fe</a:t>
            </a:r>
            <a:r>
              <a:rPr lang="en-US" altLang="en-US" sz="3200" baseline="30000" dirty="0"/>
              <a:t>3+</a:t>
            </a:r>
            <a:r>
              <a:rPr lang="en-US" altLang="en-US" sz="3200" dirty="0"/>
              <a:t>   + SCN</a:t>
            </a:r>
            <a:r>
              <a:rPr lang="en-US" altLang="en-US" sz="3200" baseline="30000" dirty="0"/>
              <a:t>-</a:t>
            </a:r>
            <a:r>
              <a:rPr lang="en-US" altLang="en-US" sz="3200" dirty="0"/>
              <a:t> </a:t>
            </a:r>
            <a:r>
              <a:rPr lang="en-US" altLang="en-US" sz="3200" dirty="0">
                <a:latin typeface="Cambria Math"/>
                <a:ea typeface="Cambria Math"/>
              </a:rPr>
              <a:t>⇌</a:t>
            </a:r>
            <a:r>
              <a:rPr lang="en-US" altLang="en-US" sz="3200" dirty="0">
                <a:sym typeface="Symbol" pitchFamily="18" charset="2"/>
              </a:rPr>
              <a:t> FeSCN</a:t>
            </a:r>
            <a:r>
              <a:rPr lang="en-US" altLang="en-US" sz="3200" baseline="30000" dirty="0">
                <a:sym typeface="Symbol" pitchFamily="18" charset="2"/>
              </a:rPr>
              <a:t>2+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baseline="30000" dirty="0">
                <a:sym typeface="Symbol" pitchFamily="18" charset="2"/>
              </a:rPr>
              <a:t>    yellow			 colorless               		brick red</a:t>
            </a:r>
          </a:p>
          <a:p>
            <a:pPr eaLnBrk="1" hangingPunct="1"/>
            <a:r>
              <a:rPr lang="en-US" altLang="en-US" dirty="0"/>
              <a:t>How can we shift the reaction to the right?  (i.e., create more products?)</a:t>
            </a:r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250676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0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4" grpId="0"/>
      <p:bldP spid="11059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DB75E-5B91-7848-A2FF-E6F4389D26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8266" y="1074303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altLang="en-US" sz="3600" dirty="0"/>
              <a:t>Consider the equilibrium system:</a:t>
            </a:r>
            <a:br>
              <a:rPr lang="en-US" altLang="en-US" dirty="0"/>
            </a:br>
            <a:r>
              <a:rPr lang="en-US" altLang="en-US" dirty="0"/>
              <a:t>   Fe</a:t>
            </a:r>
            <a:r>
              <a:rPr lang="en-US" altLang="en-US" baseline="30000" dirty="0"/>
              <a:t>3+</a:t>
            </a:r>
            <a:r>
              <a:rPr lang="en-US" altLang="en-US" dirty="0"/>
              <a:t>   + SCN</a:t>
            </a:r>
            <a:r>
              <a:rPr lang="en-US" altLang="en-US" baseline="30000" dirty="0"/>
              <a:t>-</a:t>
            </a:r>
            <a:r>
              <a:rPr lang="en-US" altLang="en-US" dirty="0"/>
              <a:t> </a:t>
            </a:r>
            <a:r>
              <a:rPr lang="en-US" altLang="en-US" dirty="0">
                <a:latin typeface="Cambria Math"/>
                <a:ea typeface="Cambria Math"/>
              </a:rPr>
              <a:t>⇌</a:t>
            </a:r>
            <a:r>
              <a:rPr lang="en-US" altLang="en-US" dirty="0">
                <a:sym typeface="Symbol" pitchFamily="18" charset="2"/>
              </a:rPr>
              <a:t> FeSCN</a:t>
            </a:r>
            <a:r>
              <a:rPr lang="en-US" altLang="en-US" baseline="30000" dirty="0">
                <a:sym typeface="Symbol" pitchFamily="18" charset="2"/>
              </a:rPr>
              <a:t>2+</a:t>
            </a:r>
            <a:br>
              <a:rPr lang="en-US" altLang="en-US" baseline="30000" dirty="0">
                <a:sym typeface="Symbol" pitchFamily="18" charset="2"/>
              </a:rPr>
            </a:br>
            <a:br>
              <a:rPr lang="en-US" altLang="en-US" baseline="30000" dirty="0">
                <a:sym typeface="Symbol" pitchFamily="18" charset="2"/>
              </a:rPr>
            </a:br>
            <a:r>
              <a:rPr lang="en-US" altLang="en-US" baseline="30000" dirty="0">
                <a:sym typeface="Symbol" pitchFamily="18" charset="2"/>
              </a:rPr>
              <a:t>colorless               		    brick red</a:t>
            </a:r>
            <a:br>
              <a:rPr lang="en-US" altLang="en-US" baseline="30000" dirty="0">
                <a:sym typeface="Symbol" pitchFamily="18" charset="2"/>
              </a:rPr>
            </a:br>
            <a:br>
              <a:rPr lang="en-US" altLang="en-US" baseline="30000" dirty="0">
                <a:sym typeface="Symbol" pitchFamily="18" charset="2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F40F6F-1871-FD46-A053-5496D3326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0437" y="2712735"/>
            <a:ext cx="6777317" cy="3508977"/>
          </a:xfrm>
        </p:spPr>
        <p:txBody>
          <a:bodyPr/>
          <a:lstStyle/>
          <a:p>
            <a:r>
              <a:rPr lang="en-US" dirty="0"/>
              <a:t>Predict the effect of adding:</a:t>
            </a:r>
          </a:p>
          <a:p>
            <a:pPr lvl="1"/>
            <a:r>
              <a:rPr lang="en-US" dirty="0"/>
              <a:t>Fe(NO</a:t>
            </a:r>
            <a:r>
              <a:rPr lang="en-US" baseline="-25000" dirty="0"/>
              <a:t>3</a:t>
            </a:r>
            <a:r>
              <a:rPr lang="en-US" dirty="0"/>
              <a:t>)</a:t>
            </a:r>
            <a:r>
              <a:rPr lang="en-US" baseline="-25000" dirty="0"/>
              <a:t>3</a:t>
            </a:r>
            <a:r>
              <a:rPr lang="en-US" dirty="0"/>
              <a:t>(</a:t>
            </a:r>
            <a:r>
              <a:rPr lang="en-US" dirty="0" err="1"/>
              <a:t>aq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KSCN(</a:t>
            </a:r>
            <a:r>
              <a:rPr lang="en-US" dirty="0" err="1"/>
              <a:t>aq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NaNO</a:t>
            </a:r>
            <a:r>
              <a:rPr lang="en-US" baseline="-25000" dirty="0"/>
              <a:t>3</a:t>
            </a:r>
            <a:r>
              <a:rPr lang="en-US" dirty="0"/>
              <a:t>(</a:t>
            </a:r>
            <a:r>
              <a:rPr lang="en-US" dirty="0" err="1"/>
              <a:t>aq</a:t>
            </a:r>
            <a:r>
              <a:rPr lang="en-US" dirty="0"/>
              <a:t>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01900C-274C-D445-94EC-1CCE5DBC2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May 4,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3F7B27-E339-6C4B-BCD7-45F8CE694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6E41FA-C928-8440-A745-6706282B4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6575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{E7692D6B-B304-6740-8A95-0AECFF8D2E77}tf10001076</Template>
  <TotalTime>18087</TotalTime>
  <Words>199</Words>
  <Application>Microsoft Macintosh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Cambria Math</vt:lpstr>
      <vt:lpstr>Century Gothic</vt:lpstr>
      <vt:lpstr>Wingdings</vt:lpstr>
      <vt:lpstr>Wingdings 3</vt:lpstr>
      <vt:lpstr>Ion Boardroom</vt:lpstr>
      <vt:lpstr>LeChatelier’s Principle</vt:lpstr>
      <vt:lpstr>LeChâtelier’s Principle</vt:lpstr>
      <vt:lpstr>Factors affecting equilibrium</vt:lpstr>
      <vt:lpstr>LeChâtelier’s Principle</vt:lpstr>
      <vt:lpstr>Demonstration 1</vt:lpstr>
      <vt:lpstr>Demonstration 2</vt:lpstr>
      <vt:lpstr>Consider the equilibrium system:    Fe3+   + SCN- ⇌ FeSCN2+  colorless                     brick red  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LeChatelier’s Principle</dc:title>
  <dc:creator>Kristen Vanderveen</dc:creator>
  <cp:lastModifiedBy>Kristen Vanderveen</cp:lastModifiedBy>
  <cp:revision>31</cp:revision>
  <dcterms:created xsi:type="dcterms:W3CDTF">2016-05-13T13:40:52Z</dcterms:created>
  <dcterms:modified xsi:type="dcterms:W3CDTF">2021-05-07T17:19:53Z</dcterms:modified>
</cp:coreProperties>
</file>