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6"/>
  </p:notesMasterIdLst>
  <p:sldIdLst>
    <p:sldId id="256" r:id="rId2"/>
    <p:sldId id="284" r:id="rId3"/>
    <p:sldId id="258" r:id="rId4"/>
    <p:sldId id="287" r:id="rId5"/>
    <p:sldId id="280" r:id="rId6"/>
    <p:sldId id="259" r:id="rId7"/>
    <p:sldId id="282" r:id="rId8"/>
    <p:sldId id="257" r:id="rId9"/>
    <p:sldId id="281" r:id="rId10"/>
    <p:sldId id="260" r:id="rId11"/>
    <p:sldId id="286" r:id="rId12"/>
    <p:sldId id="279" r:id="rId13"/>
    <p:sldId id="283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8"/>
  </p:normalViewPr>
  <p:slideViewPr>
    <p:cSldViewPr>
      <p:cViewPr varScale="1">
        <p:scale>
          <a:sx n="112" d="100"/>
          <a:sy n="112" d="100"/>
        </p:scale>
        <p:origin x="6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3F2506-AB16-4A69-89D8-886A14C07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05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49C4A138-33B0-46F4-9625-2D8183F69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21241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A02FA3B3-6641-4E5F-B425-EDD2EDEA25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7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A02FA3B3-6641-4E5F-B425-EDD2EDEA25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34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A02FA3B3-6641-4E5F-B425-EDD2EDEA25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8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A02FA3B3-6641-4E5F-B425-EDD2EDEA25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32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A02FA3B3-6641-4E5F-B425-EDD2EDEA25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24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A02FA3B3-6641-4E5F-B425-EDD2EDEA25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69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384581B-F177-4941-9E60-ABB4A54616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61427"/>
      </p:ext>
    </p:extLst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0C500841-2ECD-4024-AEEC-1AD6B14B54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30542"/>
      </p:ext>
    </p:extLst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77B1F-8D3D-4B5B-B7EC-F0A40466E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55207"/>
      </p:ext>
    </p:extLst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848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685800"/>
            <a:ext cx="38481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685800"/>
            <a:ext cx="38481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E4625-8986-4B1E-BFC3-BFD279792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32650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F7A8DCC2-A160-4FFC-A5AA-8BA8A8E323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01167"/>
      </p:ext>
    </p:extLst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848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685800"/>
            <a:ext cx="7848600" cy="2857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3695700"/>
            <a:ext cx="7848600" cy="2857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69B75-DB02-461E-B054-21624809D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58433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1A6F9B39-FD0E-44AA-B80D-1A9BA6D86C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2473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A02FA3B3-6641-4E5F-B425-EDD2EDEA25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7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3D34E007-267F-434E-916F-1296D37CAE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75096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AC12F572-250B-4216-9E09-1B33C84BE9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34205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15606744-7A75-401C-B831-9C5ECD61D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56210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9750504C-FA98-4FC1-83E8-40FAE1E5AB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94014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2B0C30B-CEC6-4391-BFD8-4BAC63565D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91037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2FA3B3-6641-4E5F-B425-EDD2EDEA25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7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</p:sldLayoutIdLst>
  <p:transition spd="med">
    <p:fade thruBlk="1"/>
  </p:transition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Bond Length vs. Bond Strength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777380"/>
            <a:ext cx="5412519" cy="116840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/>
              <a:t>Dr V’s chemistry webcasts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2468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Bond Order &amp; Bond Length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590800"/>
            <a:ext cx="3657600" cy="3508375"/>
          </a:xfrm>
        </p:spPr>
        <p:txBody>
          <a:bodyPr/>
          <a:lstStyle/>
          <a:p>
            <a:r>
              <a:rPr lang="en-US" dirty="0">
                <a:sym typeface="Wingdings" pitchFamily="2" charset="2"/>
              </a:rPr>
              <a:t>More pairs of electrons shared between the atoms leads to a shorter bond length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F31A7EB-3DFD-F345-834E-30B746ECB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414" y="2647950"/>
            <a:ext cx="39528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2468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Bond Energy &amp; Bond Length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590800"/>
            <a:ext cx="3657600" cy="3508375"/>
          </a:xfrm>
        </p:spPr>
        <p:txBody>
          <a:bodyPr/>
          <a:lstStyle/>
          <a:p>
            <a:r>
              <a:rPr lang="en-US" dirty="0"/>
              <a:t>Longer bond lengths </a:t>
            </a:r>
            <a:r>
              <a:rPr lang="en-US" dirty="0">
                <a:sym typeface="Wingdings" pitchFamily="2" charset="2"/>
              </a:rPr>
              <a:t>⇒ lower bond dissociation energies</a:t>
            </a:r>
          </a:p>
          <a:p>
            <a:pPr lvl="1"/>
            <a:r>
              <a:rPr lang="en-US" dirty="0"/>
              <a:t>“Short bonds are strong bonds”</a:t>
            </a:r>
          </a:p>
          <a:p>
            <a:r>
              <a:rPr lang="en-US" dirty="0"/>
              <a:t>Higher bond dissociation energy is linked to lower chemical reactivity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F31A7EB-3DFD-F345-834E-30B746ECB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414" y="2647950"/>
            <a:ext cx="39528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54507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609600"/>
            <a:ext cx="7848600" cy="685800"/>
          </a:xfrm>
        </p:spPr>
        <p:txBody>
          <a:bodyPr/>
          <a:lstStyle/>
          <a:p>
            <a:r>
              <a:rPr lang="en-US" dirty="0"/>
              <a:t>Apply…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1812" y="3886200"/>
            <a:ext cx="7848600" cy="2857500"/>
          </a:xfrm>
        </p:spPr>
        <p:txBody>
          <a:bodyPr/>
          <a:lstStyle/>
          <a:p>
            <a:r>
              <a:rPr lang="en-US" dirty="0"/>
              <a:t>Which bond would you expect to have the shortest bond length?</a:t>
            </a:r>
          </a:p>
        </p:txBody>
      </p:sp>
      <p:pic>
        <p:nvPicPr>
          <p:cNvPr id="6" name="Picture 2" descr="08_15-10UN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02159"/>
            <a:ext cx="6397624" cy="1403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03B12E-5F65-D746-8386-D53F71A5627F}"/>
              </a:ext>
            </a:extLst>
          </p:cNvPr>
          <p:cNvSpPr txBox="1"/>
          <p:nvPr/>
        </p:nvSpPr>
        <p:spPr>
          <a:xfrm>
            <a:off x="2133600" y="4419600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Bond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B338B0-C1FC-AA45-9075-31FDF1223662}"/>
              </a:ext>
            </a:extLst>
          </p:cNvPr>
          <p:cNvSpPr txBox="1"/>
          <p:nvPr/>
        </p:nvSpPr>
        <p:spPr>
          <a:xfrm>
            <a:off x="2141220" y="4933682"/>
            <a:ext cx="5957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Triple bonds are shorter than single or double bonds</a:t>
            </a:r>
          </a:p>
        </p:txBody>
      </p:sp>
    </p:spTree>
    <p:extLst>
      <p:ext uri="{BB962C8B-B14F-4D97-AF65-F5344CB8AC3E}">
        <p14:creationId xmlns:p14="http://schemas.microsoft.com/office/powerpoint/2010/main" val="38095902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815238"/>
            <a:ext cx="7848600" cy="685800"/>
          </a:xfrm>
        </p:spPr>
        <p:txBody>
          <a:bodyPr/>
          <a:lstStyle/>
          <a:p>
            <a:r>
              <a:rPr lang="en-US" dirty="0"/>
              <a:t>Apply…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15340" y="3886271"/>
            <a:ext cx="7848600" cy="990600"/>
          </a:xfrm>
        </p:spPr>
        <p:txBody>
          <a:bodyPr/>
          <a:lstStyle/>
          <a:p>
            <a:r>
              <a:rPr lang="en-US" dirty="0"/>
              <a:t>Which bond would you expect to have the lowest bond dissociation energy?</a:t>
            </a:r>
          </a:p>
        </p:txBody>
      </p:sp>
      <p:pic>
        <p:nvPicPr>
          <p:cNvPr id="6" name="Picture 2" descr="08_15-10UN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932" y="2219013"/>
            <a:ext cx="6860222" cy="150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A864B4-25D9-6E40-8D19-03BDBE8E7602}"/>
              </a:ext>
            </a:extLst>
          </p:cNvPr>
          <p:cNvSpPr txBox="1"/>
          <p:nvPr/>
        </p:nvSpPr>
        <p:spPr>
          <a:xfrm>
            <a:off x="2362200" y="4507539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Bond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D65D79-813D-1649-88EE-9CC3A00122C4}"/>
              </a:ext>
            </a:extLst>
          </p:cNvPr>
          <p:cNvSpPr txBox="1"/>
          <p:nvPr/>
        </p:nvSpPr>
        <p:spPr>
          <a:xfrm>
            <a:off x="2343150" y="5038697"/>
            <a:ext cx="6050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bonds are weaker than double or triple bonds</a:t>
            </a:r>
          </a:p>
        </p:txBody>
      </p:sp>
    </p:spTree>
    <p:extLst>
      <p:ext uri="{BB962C8B-B14F-4D97-AF65-F5344CB8AC3E}">
        <p14:creationId xmlns:p14="http://schemas.microsoft.com/office/powerpoint/2010/main" val="303879625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C7F4BE-A4D6-CF47-ACE0-71C80D0FC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Wrapup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418B-2918-BE43-A2E1-E7AEB0747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bonds are strong bonds!</a:t>
            </a:r>
          </a:p>
          <a:p>
            <a:pPr lvl="1"/>
            <a:r>
              <a:rPr lang="en-US" dirty="0"/>
              <a:t>As more electron pairs are shared between atoms:</a:t>
            </a:r>
          </a:p>
          <a:p>
            <a:pPr lvl="2"/>
            <a:r>
              <a:rPr lang="en-US" dirty="0"/>
              <a:t>Bond length decreases</a:t>
            </a:r>
          </a:p>
          <a:p>
            <a:pPr lvl="2"/>
            <a:r>
              <a:rPr lang="en-US" dirty="0"/>
              <a:t>Bond dissociation energy increases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F2DF72F-2C2D-8D41-B066-6ECB0195FCBA}"/>
              </a:ext>
            </a:extLst>
          </p:cNvPr>
          <p:cNvSpPr/>
          <p:nvPr/>
        </p:nvSpPr>
        <p:spPr>
          <a:xfrm>
            <a:off x="3429000" y="4495800"/>
            <a:ext cx="2514600" cy="11430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Subscribe to my channel!</a:t>
            </a:r>
          </a:p>
        </p:txBody>
      </p:sp>
    </p:spTree>
    <p:extLst>
      <p:ext uri="{BB962C8B-B14F-4D97-AF65-F5344CB8AC3E}">
        <p14:creationId xmlns:p14="http://schemas.microsoft.com/office/powerpoint/2010/main" val="25049409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A3633-D727-8C4E-9560-AF6A4AA39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B0C33-6320-5A4A-ACF7-644604A6A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relationship between bond type and bond energy</a:t>
            </a:r>
          </a:p>
          <a:p>
            <a:r>
              <a:rPr lang="en-US" dirty="0"/>
              <a:t>Relate bond type and bond length</a:t>
            </a:r>
          </a:p>
          <a:p>
            <a:r>
              <a:rPr lang="en-US" dirty="0"/>
              <a:t>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47905347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024688" cy="1143000"/>
          </a:xfrm>
        </p:spPr>
        <p:txBody>
          <a:bodyPr/>
          <a:lstStyle/>
          <a:p>
            <a:r>
              <a:rPr lang="en-US"/>
              <a:t>Bond Dissociation Energy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114425" y="2438400"/>
            <a:ext cx="6777038" cy="3508375"/>
          </a:xfrm>
        </p:spPr>
        <p:txBody>
          <a:bodyPr/>
          <a:lstStyle/>
          <a:p>
            <a:r>
              <a:rPr lang="en-US" dirty="0"/>
              <a:t>The energy required to break a bond and form neutral isolated atoms</a:t>
            </a:r>
          </a:p>
          <a:p>
            <a:pPr lvl="1"/>
            <a:r>
              <a:rPr lang="en-US" dirty="0"/>
              <a:t>Also called “bond energy”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51BFB5-1734-2246-AC11-78705090A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581400"/>
            <a:ext cx="5404825" cy="251777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order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C-C vs. C=C vs. C≡C</a:t>
            </a:r>
          </a:p>
          <a:p>
            <a:r>
              <a:rPr lang="en-US" dirty="0"/>
              <a:t>Bond order:  number of pairs of electrons shared between two atoms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6C739384-BD5F-D949-971B-2A929FD60F7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7005853"/>
              </p:ext>
            </p:extLst>
          </p:nvPr>
        </p:nvGraphicFramePr>
        <p:xfrm>
          <a:off x="4953000" y="2489200"/>
          <a:ext cx="3124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Bond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C=C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</a:t>
                      </a:r>
                      <a:r>
                        <a:rPr lang="en-US" dirty="0">
                          <a:latin typeface="Arial"/>
                          <a:cs typeface="Arial"/>
                        </a:rPr>
                        <a:t>≡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39995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bond energy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745289"/>
              </p:ext>
            </p:extLst>
          </p:nvPr>
        </p:nvGraphicFramePr>
        <p:xfrm>
          <a:off x="2667000" y="2324100"/>
          <a:ext cx="4038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Bond energy, kJ/</a:t>
                      </a:r>
                      <a:r>
                        <a:rPr lang="en-US" dirty="0" err="1"/>
                        <a:t>mol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C=C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</a:t>
                      </a:r>
                      <a:r>
                        <a:rPr lang="en-US" dirty="0">
                          <a:latin typeface="Arial"/>
                          <a:cs typeface="Arial"/>
                        </a:rPr>
                        <a:t>≡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 useBgFill="1">
        <p:nvSpPr>
          <p:cNvPr id="3" name="Rectangle 2">
            <a:extLst>
              <a:ext uri="{FF2B5EF4-FFF2-40B4-BE49-F238E27FC236}">
                <a16:creationId xmlns:a16="http://schemas.microsoft.com/office/drawing/2014/main" id="{2CA61ADD-CAF8-7C4E-9627-4BE3CD46390D}"/>
              </a:ext>
            </a:extLst>
          </p:cNvPr>
          <p:cNvSpPr/>
          <p:nvPr/>
        </p:nvSpPr>
        <p:spPr>
          <a:xfrm>
            <a:off x="2362200" y="2971800"/>
            <a:ext cx="4572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93A8EC45-21FC-734E-9D76-46046A6E43CA}"/>
              </a:ext>
            </a:extLst>
          </p:cNvPr>
          <p:cNvSpPr/>
          <p:nvPr/>
        </p:nvSpPr>
        <p:spPr>
          <a:xfrm>
            <a:off x="2514600" y="3314701"/>
            <a:ext cx="4572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775C3328-A748-344D-A98B-16ACC583E661}"/>
              </a:ext>
            </a:extLst>
          </p:cNvPr>
          <p:cNvSpPr/>
          <p:nvPr/>
        </p:nvSpPr>
        <p:spPr>
          <a:xfrm>
            <a:off x="2400300" y="3695701"/>
            <a:ext cx="4572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9897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Trends in Bond Energy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C-C vs. C=C vs. C≡C</a:t>
            </a:r>
          </a:p>
          <a:p>
            <a:pPr lvl="1"/>
            <a:r>
              <a:rPr lang="en-US" sz="1800" dirty="0"/>
              <a:t>Multiple bonds have higher bond energies than single bonds</a:t>
            </a:r>
          </a:p>
          <a:p>
            <a:pPr lvl="2"/>
            <a:r>
              <a:rPr lang="en-US" sz="1600" dirty="0"/>
              <a:t>Double bonds are stronger than single bonds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6C739384-BD5F-D949-971B-2A929FD60F7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7893246"/>
              </p:ext>
            </p:extLst>
          </p:nvPr>
        </p:nvGraphicFramePr>
        <p:xfrm>
          <a:off x="4953000" y="2489200"/>
          <a:ext cx="3124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Bond energy, kJ/</a:t>
                      </a:r>
                      <a:r>
                        <a:rPr lang="en-US" dirty="0" err="1"/>
                        <a:t>mol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C=C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</a:t>
                      </a:r>
                      <a:r>
                        <a:rPr lang="en-US" dirty="0">
                          <a:latin typeface="Arial"/>
                          <a:cs typeface="Arial"/>
                        </a:rPr>
                        <a:t>≡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bond energy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90016" y="2256282"/>
            <a:ext cx="3072384" cy="3493008"/>
          </a:xfrm>
        </p:spPr>
        <p:txBody>
          <a:bodyPr/>
          <a:lstStyle/>
          <a:p>
            <a:r>
              <a:rPr lang="en-US" dirty="0"/>
              <a:t>A double bond isn’t twice as strong as a single bond 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7CB0C34E-FFEE-4447-B224-B90EA4954D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066949"/>
              </p:ext>
            </p:extLst>
          </p:nvPr>
        </p:nvGraphicFramePr>
        <p:xfrm>
          <a:off x="4953000" y="2489200"/>
          <a:ext cx="3124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Bond energy, kJ/</a:t>
                      </a:r>
                      <a:r>
                        <a:rPr lang="en-US" dirty="0" err="1"/>
                        <a:t>mol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C=C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</a:t>
                      </a:r>
                      <a:r>
                        <a:rPr lang="en-US" dirty="0">
                          <a:latin typeface="Arial"/>
                          <a:cs typeface="Arial"/>
                        </a:rPr>
                        <a:t>≡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231477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848600" cy="68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Bond Length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209800"/>
            <a:ext cx="3848100" cy="5867400"/>
          </a:xfrm>
        </p:spPr>
        <p:txBody>
          <a:bodyPr/>
          <a:lstStyle/>
          <a:p>
            <a:r>
              <a:rPr lang="en-US" sz="2000" dirty="0"/>
              <a:t>The average distance between two bonded atoms</a:t>
            </a:r>
          </a:p>
          <a:p>
            <a:r>
              <a:rPr lang="en-US" sz="2000" dirty="0"/>
              <a:t>The distance between nuclei at their minimum potential energy</a:t>
            </a:r>
          </a:p>
          <a:p>
            <a:pPr marL="0" indent="0"/>
            <a:endParaRPr lang="en-US" sz="2800" dirty="0"/>
          </a:p>
        </p:txBody>
      </p:sp>
      <p:pic>
        <p:nvPicPr>
          <p:cNvPr id="7174" name="Picture 6" descr="09_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50080" y="2362200"/>
            <a:ext cx="4319994" cy="3124200"/>
          </a:xfr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Length &amp; Bond Order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2647950"/>
            <a:ext cx="39528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497F012-F394-F340-B443-D9D2538E5956}"/>
              </a:ext>
            </a:extLst>
          </p:cNvPr>
          <p:cNvSpPr/>
          <p:nvPr/>
        </p:nvSpPr>
        <p:spPr>
          <a:xfrm>
            <a:off x="2595563" y="3200400"/>
            <a:ext cx="250983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D3CE1-E806-1948-A709-67AA84936F67}"/>
              </a:ext>
            </a:extLst>
          </p:cNvPr>
          <p:cNvSpPr/>
          <p:nvPr/>
        </p:nvSpPr>
        <p:spPr>
          <a:xfrm>
            <a:off x="2595562" y="3600450"/>
            <a:ext cx="250983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3FDF26-26DE-4040-8547-8E3AAF7EB7F9}"/>
              </a:ext>
            </a:extLst>
          </p:cNvPr>
          <p:cNvSpPr/>
          <p:nvPr/>
        </p:nvSpPr>
        <p:spPr>
          <a:xfrm>
            <a:off x="2614613" y="3893820"/>
            <a:ext cx="250983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3709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{E7692D6B-B304-6740-8A95-0AECFF8D2E77}tf10001076</Template>
  <TotalTime>1809</TotalTime>
  <Words>339</Words>
  <Application>Microsoft Macintosh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Bond Length vs. Bond Strength</vt:lpstr>
      <vt:lpstr>Objectives</vt:lpstr>
      <vt:lpstr>Bond Dissociation Energy</vt:lpstr>
      <vt:lpstr>Bond order</vt:lpstr>
      <vt:lpstr>Trends in bond energy</vt:lpstr>
      <vt:lpstr>Trends in Bond Energy</vt:lpstr>
      <vt:lpstr>Trends in bond energy</vt:lpstr>
      <vt:lpstr>Bond Length</vt:lpstr>
      <vt:lpstr>Bond Length &amp; Bond Order</vt:lpstr>
      <vt:lpstr>Bond Order &amp; Bond Length</vt:lpstr>
      <vt:lpstr>Bond Energy &amp; Bond Length</vt:lpstr>
      <vt:lpstr>Apply…</vt:lpstr>
      <vt:lpstr>Apply…</vt:lpstr>
      <vt:lpstr>Wrapup</vt:lpstr>
    </vt:vector>
  </TitlesOfParts>
  <Company>The Bromfield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Molecules</dc:title>
  <dc:creator>Kristen Vanderveen</dc:creator>
  <cp:lastModifiedBy>Kristen Vanderveen</cp:lastModifiedBy>
  <cp:revision>29</cp:revision>
  <dcterms:created xsi:type="dcterms:W3CDTF">2008-01-24T12:37:59Z</dcterms:created>
  <dcterms:modified xsi:type="dcterms:W3CDTF">2021-03-21T13:52:04Z</dcterms:modified>
</cp:coreProperties>
</file>