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9" r:id="rId4"/>
    <p:sldId id="260" r:id="rId5"/>
    <p:sldId id="265" r:id="rId6"/>
    <p:sldId id="267" r:id="rId7"/>
    <p:sldId id="263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6076"/>
  </p:normalViewPr>
  <p:slideViewPr>
    <p:cSldViewPr snapToGrid="0" snapToObjects="1">
      <p:cViewPr varScale="1">
        <p:scale>
          <a:sx n="115" d="100"/>
          <a:sy n="115" d="100"/>
        </p:scale>
        <p:origin x="2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74710-348D-024B-8A98-A3CDEBF67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2FAF8-EF52-684A-BC84-6423C83B0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2B91A-502A-7549-82DD-D4F3EF87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BB466-3887-4444-966C-03CC3C1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F4460-C82C-2242-A52F-C727A664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E9C6-E894-1E48-AD45-971F29BD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3207F-E500-4545-B99E-5B6C3ECED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56C6B-EC2B-BA49-8642-E7B58F22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0088B-38D8-654D-A429-22DD25A5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0BCE-9E6D-C24C-99F8-6A0C78CA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AEE25-8CAF-D649-A811-9DD2AD278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6CCAD-68C9-7542-BD71-13EF967E6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3B39-1336-BE40-AABC-34E86C63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8B955-3EB0-5544-8394-5462C374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3776-4617-5741-9CE6-7C70143A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16AC-F80F-474C-8AEE-3833D7A1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23751-F113-514A-8999-663445023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4E4F6-4D3B-754E-BCCD-83A13A0C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56E0-EDB1-B946-8B40-6645411C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E89B9-FEA3-B14D-B281-9CBD619F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1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6A3F-6583-9641-A704-CB05200B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9F28D-2B77-4F40-804C-497DBA809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71FAB-B9B9-2743-8F5E-AB587CD1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F0C37-23D0-8246-B57E-D726870C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F9ED8-CB2B-084D-AA77-85A57CA0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9073-14E6-A44B-9A03-85919A54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01B6-767D-1B44-9297-E46D91C8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656C2-19DF-AC47-9CD4-EBD529650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7F451-74A1-9148-BC71-4BC8DAF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25C2E-5E2A-8A4C-A31D-3909610F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2CE03-472C-E843-998D-5898AEE2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25AC-A550-F146-A601-9C29E061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9C99C-9723-4042-9655-7D1675FE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2FCE7-2516-8341-B8E9-B825F1BFE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3B47D-2E19-3B4C-BCD8-9C763CB8C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89747-9861-7A4E-A744-D36F848C5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8AE15-70F9-8B47-9315-B84B03ED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22985-104C-8D4C-B901-A9E4CEA8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AC604-54AA-CD4A-972C-B2410487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61B7-5FC2-3E4F-B054-20E7A431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68FD6-9073-DC4A-9E27-D3A7DC95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F2C3-E158-E540-94F8-80DFBB24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69974-2D87-4F4E-B4D4-1504F46F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8AED7-49FE-1F43-B24C-C68AD2DB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D11017-4971-1F4F-9969-FA53C411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48B9A-AB5D-A942-99DC-15609FE1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1117-0489-114B-8F56-8A4BC8CD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F37C-1888-A04C-8C57-7A51C8B58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EAF10-AB86-BA47-AAC9-0D41E346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82448-BFFC-774D-8230-F1C0EF11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9F3F2-7460-C447-87CF-61BCA9AF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8B8E5-CBC2-204D-B2A1-A8E31D21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0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4D4B-FF16-434D-8A30-22B8B396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18500-D6D8-824C-871B-B3689ADB8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ABA1F-2DE4-2146-871C-02C90A632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BBB31-6876-9740-80E6-78EE0C64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75522-C2AA-5B4D-92B7-3FFC565E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95F12-DCEB-8F46-B7E5-FF466DBB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0612E-428F-1045-B3F7-3E829F97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F6BFE-B7DD-FC44-AC5F-2DE0417B3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057A-B359-624A-BC82-111CBE7C7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A43D-6609-C749-BA45-4286342F0B4F}" type="datetimeFigureOut">
              <a:rPr lang="en-US" smtClean="0"/>
              <a:t>8/5/21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C0E44-4F24-DF44-B912-5F2A92C08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78BB-3B89-0646-9AF1-8E2094929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64A7-10EA-6D4E-A42C-04A93C46D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9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3B7F-43EB-324E-AA00-A55BA3696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 Problems for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F522A-2F83-9E44-86D2-3E449585A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3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81D4-1CBE-5148-9F5E-89EB742D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 scale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7F7DA-E185-5942-9831-C6B677B08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821" y="2540391"/>
            <a:ext cx="8229601" cy="3443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BECB7A-B079-C243-8030-C31D7FD35AB0}"/>
              </a:ext>
            </a:extLst>
          </p:cNvPr>
          <p:cNvSpPr txBox="1"/>
          <p:nvPr/>
        </p:nvSpPr>
        <p:spPr>
          <a:xfrm>
            <a:off x="2565992" y="1949393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acidic</a:t>
            </a:r>
          </a:p>
          <a:p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&gt;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7ACE6-DF7A-B246-A632-BD9A40C5803F}"/>
              </a:ext>
            </a:extLst>
          </p:cNvPr>
          <p:cNvSpPr txBox="1"/>
          <p:nvPr/>
        </p:nvSpPr>
        <p:spPr>
          <a:xfrm>
            <a:off x="6211755" y="1929558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basic</a:t>
            </a:r>
          </a:p>
          <a:p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&lt;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6D32B-B8C5-C040-9F96-381F1180CA92}"/>
              </a:ext>
            </a:extLst>
          </p:cNvPr>
          <p:cNvSpPr txBox="1"/>
          <p:nvPr/>
        </p:nvSpPr>
        <p:spPr>
          <a:xfrm>
            <a:off x="4959489" y="1929558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</a:t>
            </a:r>
          </a:p>
          <a:p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=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AE444-DF50-9D44-8031-5832F46C0CF8}"/>
              </a:ext>
            </a:extLst>
          </p:cNvPr>
          <p:cNvSpPr txBox="1"/>
          <p:nvPr/>
        </p:nvSpPr>
        <p:spPr>
          <a:xfrm>
            <a:off x="4782264" y="3425592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Neutral pH isn’t </a:t>
            </a:r>
          </a:p>
          <a:p>
            <a:r>
              <a:rPr lang="en-US" b="1" dirty="0"/>
              <a:t>necessarily pH = 7</a:t>
            </a:r>
          </a:p>
        </p:txBody>
      </p:sp>
    </p:spTree>
    <p:extLst>
      <p:ext uri="{BB962C8B-B14F-4D97-AF65-F5344CB8AC3E}">
        <p14:creationId xmlns:p14="http://schemas.microsoft.com/office/powerpoint/2010/main" val="3930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7024744" cy="1143000"/>
          </a:xfrm>
        </p:spPr>
        <p:txBody>
          <a:bodyPr/>
          <a:lstStyle/>
          <a:p>
            <a:r>
              <a:rPr lang="en-US" dirty="0"/>
              <a:t>pH definition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895600" y="1981201"/>
          <a:ext cx="6096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006280" imgH="241200" progId="Equation.3">
                  <p:embed/>
                </p:oleObj>
              </mc:Choice>
              <mc:Fallback>
                <p:oleObj name="Equation" r:id="rId3" imgW="2006280" imgH="24120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1"/>
                        <a:ext cx="60960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70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7024744" cy="1143000"/>
          </a:xfrm>
        </p:spPr>
        <p:txBody>
          <a:bodyPr/>
          <a:lstStyle/>
          <a:p>
            <a:r>
              <a:rPr lang="en-US" dirty="0"/>
              <a:t>pH definition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971800" y="1752601"/>
          <a:ext cx="6096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006280" imgH="241200" progId="Equation.3">
                  <p:embed/>
                </p:oleObj>
              </mc:Choice>
              <mc:Fallback>
                <p:oleObj name="Equation" r:id="rId3" imgW="2006280" imgH="24120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1"/>
                        <a:ext cx="60960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3124200"/>
          <a:ext cx="2959434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977760" imgH="241200" progId="Equation.3">
                  <p:embed/>
                </p:oleObj>
              </mc:Choice>
              <mc:Fallback>
                <p:oleObj name="Equation" r:id="rId5" imgW="977760" imgH="241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2959434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83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7024744" cy="1143000"/>
          </a:xfrm>
        </p:spPr>
        <p:txBody>
          <a:bodyPr/>
          <a:lstStyle/>
          <a:p>
            <a:r>
              <a:rPr lang="en-US" dirty="0"/>
              <a:t>pOH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6342B9-352B-634F-A791-C3D7FDD6185A}"/>
                  </a:ext>
                </a:extLst>
              </p:cNvPr>
              <p:cNvSpPr txBox="1"/>
              <p:nvPr/>
            </p:nvSpPr>
            <p:spPr>
              <a:xfrm>
                <a:off x="2259419" y="1904817"/>
                <a:ext cx="38197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𝑝𝑂𝐻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𝑂𝐻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6342B9-352B-634F-A791-C3D7FDD61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419" y="1904817"/>
                <a:ext cx="3819700" cy="553998"/>
              </a:xfrm>
              <a:prstGeom prst="rect">
                <a:avLst/>
              </a:prstGeom>
              <a:blipFill>
                <a:blip r:embed="rId2"/>
                <a:stretch>
                  <a:fillRect l="-3311" t="-6667" r="-364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BE971-5651-B84E-958C-D5CF6CE529B5}"/>
                  </a:ext>
                </a:extLst>
              </p:cNvPr>
              <p:cNvSpPr txBox="1"/>
              <p:nvPr/>
            </p:nvSpPr>
            <p:spPr>
              <a:xfrm>
                <a:off x="2948792" y="2705986"/>
                <a:ext cx="314720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𝑝𝑂𝐻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BE971-5651-B84E-958C-D5CF6CE52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792" y="2705986"/>
                <a:ext cx="3147208" cy="494110"/>
              </a:xfrm>
              <a:prstGeom prst="rect">
                <a:avLst/>
              </a:prstGeom>
              <a:blipFill>
                <a:blip r:embed="rId3"/>
                <a:stretch>
                  <a:fillRect t="-7500" r="-803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8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3F00-4F4D-0E49-8F08-BDAE0751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useful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19E0-B522-E64C-84DF-44E53AC8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 + pOH = 14</a:t>
            </a:r>
          </a:p>
          <a:p>
            <a:endParaRPr lang="en-US" dirty="0"/>
          </a:p>
          <a:p>
            <a:r>
              <a:rPr lang="en-US" dirty="0"/>
              <a:t>K</a:t>
            </a:r>
            <a:r>
              <a:rPr lang="en-US" baseline="-25000" dirty="0"/>
              <a:t>w</a:t>
            </a:r>
            <a:r>
              <a:rPr lang="en-US" dirty="0"/>
              <a:t> = 1.00 x 10</a:t>
            </a:r>
            <a:r>
              <a:rPr lang="en-US" baseline="30000" dirty="0"/>
              <a:t>-14</a:t>
            </a:r>
            <a:r>
              <a:rPr lang="en-US" dirty="0"/>
              <a:t> =[H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][OH</a:t>
            </a:r>
            <a:r>
              <a:rPr lang="en-US" baseline="30000" dirty="0"/>
              <a:t>-</a:t>
            </a:r>
            <a:r>
              <a:rPr lang="en-US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2845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7024744" cy="1143000"/>
          </a:xfrm>
        </p:spPr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1752601"/>
            <a:ext cx="10172700" cy="1676399"/>
          </a:xfrm>
        </p:spPr>
        <p:txBody>
          <a:bodyPr>
            <a:normAutofit/>
          </a:bodyPr>
          <a:lstStyle/>
          <a:p>
            <a:r>
              <a:rPr lang="en-US" dirty="0"/>
              <a:t>A solution of perchloric acid, a strong acid, has a hydronium ion concentration of 1.89 x 10</a:t>
            </a:r>
            <a:r>
              <a:rPr lang="en-US" baseline="30000" dirty="0"/>
              <a:t>-3</a:t>
            </a:r>
            <a:r>
              <a:rPr lang="en-US" dirty="0"/>
              <a:t>M.  What is the hydroxide ion concentration?  Recall that for strong acids, [H</a:t>
            </a:r>
            <a:r>
              <a:rPr lang="en-US" baseline="30000" dirty="0"/>
              <a:t>+</a:t>
            </a:r>
            <a:r>
              <a:rPr lang="en-US" dirty="0"/>
              <a:t>] = the initial acid concentration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507A1-5319-7B4D-BD46-9A9B4A06B65C}"/>
              </a:ext>
            </a:extLst>
          </p:cNvPr>
          <p:cNvSpPr txBox="1"/>
          <p:nvPr/>
        </p:nvSpPr>
        <p:spPr>
          <a:xfrm>
            <a:off x="2205823" y="3581401"/>
            <a:ext cx="38973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w</a:t>
            </a:r>
            <a:r>
              <a:rPr lang="en-US" sz="2400" dirty="0"/>
              <a:t> = 1.00 x 10</a:t>
            </a:r>
            <a:r>
              <a:rPr lang="en-US" sz="2400" baseline="30000" dirty="0"/>
              <a:t>-14</a:t>
            </a:r>
            <a:r>
              <a:rPr lang="en-US" sz="2400" dirty="0"/>
              <a:t> =[H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][OH</a:t>
            </a:r>
            <a:r>
              <a:rPr lang="en-US" sz="2400" baseline="30000" dirty="0"/>
              <a:t>-</a:t>
            </a:r>
            <a:r>
              <a:rPr lang="en-US" sz="2400" dirty="0"/>
              <a:t>]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8F850E-01FB-D548-AAA5-B51E84BDF0E5}"/>
                  </a:ext>
                </a:extLst>
              </p:cNvPr>
              <p:cNvSpPr txBox="1"/>
              <p:nvPr/>
            </p:nvSpPr>
            <p:spPr>
              <a:xfrm>
                <a:off x="3150394" y="4434514"/>
                <a:ext cx="3010504" cy="740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1.00 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1.89 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8F850E-01FB-D548-AAA5-B51E84BDF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394" y="4434514"/>
                <a:ext cx="3010504" cy="740395"/>
              </a:xfrm>
              <a:prstGeom prst="rect">
                <a:avLst/>
              </a:prstGeom>
              <a:blipFill>
                <a:blip r:embed="rId2"/>
                <a:stretch>
                  <a:fillRect l="-1681" t="-1695" r="-2941" b="-27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431F991-3630-BB45-8866-A5BA97A908CF}"/>
              </a:ext>
            </a:extLst>
          </p:cNvPr>
          <p:cNvSpPr txBox="1"/>
          <p:nvPr/>
        </p:nvSpPr>
        <p:spPr>
          <a:xfrm>
            <a:off x="7172325" y="4209365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[OH-] = 5.29 x 10</a:t>
            </a:r>
            <a:r>
              <a:rPr lang="en-US" sz="2400" baseline="30000" dirty="0"/>
              <a:t>-12</a:t>
            </a:r>
            <a:r>
              <a:rPr lang="en-US" sz="2400" dirty="0"/>
              <a:t> M</a:t>
            </a:r>
          </a:p>
        </p:txBody>
      </p:sp>
    </p:spTree>
    <p:extLst>
      <p:ext uri="{BB962C8B-B14F-4D97-AF65-F5344CB8AC3E}">
        <p14:creationId xmlns:p14="http://schemas.microsoft.com/office/powerpoint/2010/main" val="213496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D3E3F-25A9-C44E-A663-5FF9277E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pOH of a 0.402 M solution of hydrobromic acid, a strong acid.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0ADA7-43C8-B04C-92D8-DB8C3A84B0D8}"/>
              </a:ext>
            </a:extLst>
          </p:cNvPr>
          <p:cNvSpPr txBox="1"/>
          <p:nvPr/>
        </p:nvSpPr>
        <p:spPr>
          <a:xfrm>
            <a:off x="2414588" y="2800350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 = -log[H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21E6A-A19C-D146-89D6-F401B07D8109}"/>
              </a:ext>
            </a:extLst>
          </p:cNvPr>
          <p:cNvSpPr txBox="1"/>
          <p:nvPr/>
        </p:nvSpPr>
        <p:spPr>
          <a:xfrm>
            <a:off x="2414588" y="3296960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 = -log(0.402)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8004F-97D5-744E-945B-843A565BCC6C}"/>
              </a:ext>
            </a:extLst>
          </p:cNvPr>
          <p:cNvSpPr txBox="1"/>
          <p:nvPr/>
        </p:nvSpPr>
        <p:spPr>
          <a:xfrm>
            <a:off x="2529203" y="37935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 = 0.396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EA76D3-2F20-0A40-8A6C-EE167A5F1773}"/>
              </a:ext>
            </a:extLst>
          </p:cNvPr>
          <p:cNvSpPr txBox="1"/>
          <p:nvPr/>
        </p:nvSpPr>
        <p:spPr>
          <a:xfrm>
            <a:off x="6096000" y="2488406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 + pOH = 14.00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33F19-3ACF-4C4C-B0DD-2BABBFB8E559}"/>
              </a:ext>
            </a:extLst>
          </p:cNvPr>
          <p:cNvSpPr txBox="1"/>
          <p:nvPr/>
        </p:nvSpPr>
        <p:spPr>
          <a:xfrm>
            <a:off x="6096000" y="2985016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pOH = 14.00 - pH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8AEFDA-7604-DB43-A59D-0747FB67C64C}"/>
              </a:ext>
            </a:extLst>
          </p:cNvPr>
          <p:cNvSpPr txBox="1"/>
          <p:nvPr/>
        </p:nvSpPr>
        <p:spPr>
          <a:xfrm>
            <a:off x="6140884" y="3481626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pOH = 14.00 – 0.396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6C5824-BEF7-454F-883F-FD8CD2E0F9DB}"/>
              </a:ext>
            </a:extLst>
          </p:cNvPr>
          <p:cNvSpPr txBox="1"/>
          <p:nvPr/>
        </p:nvSpPr>
        <p:spPr>
          <a:xfrm>
            <a:off x="6162675" y="397823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pOH = 13.604</a:t>
            </a:r>
          </a:p>
        </p:txBody>
      </p:sp>
    </p:spTree>
    <p:extLst>
      <p:ext uri="{BB962C8B-B14F-4D97-AF65-F5344CB8AC3E}">
        <p14:creationId xmlns:p14="http://schemas.microsoft.com/office/powerpoint/2010/main" val="7550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188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Equation</vt:lpstr>
      <vt:lpstr>pH Problems for Class</vt:lpstr>
      <vt:lpstr>pH scale</vt:lpstr>
      <vt:lpstr>pH definition</vt:lpstr>
      <vt:lpstr>pH definition</vt:lpstr>
      <vt:lpstr>pOH definition</vt:lpstr>
      <vt:lpstr>More useful equations</vt:lpstr>
      <vt:lpstr>Problems</vt:lpstr>
      <vt:lpstr>Find the pOH of a 0.402 M solution of hydrobromic acid, a strong acid.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Problems for Class</dc:title>
  <dc:creator>Kristen Vanderveen</dc:creator>
  <cp:lastModifiedBy>Kristen Vanderveen</cp:lastModifiedBy>
  <cp:revision>8</cp:revision>
  <cp:lastPrinted>2020-12-08T14:06:34Z</cp:lastPrinted>
  <dcterms:created xsi:type="dcterms:W3CDTF">2020-12-08T13:38:49Z</dcterms:created>
  <dcterms:modified xsi:type="dcterms:W3CDTF">2021-08-06T02:49:44Z</dcterms:modified>
</cp:coreProperties>
</file>