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7" r:id="rId3"/>
    <p:sldId id="263" r:id="rId4"/>
    <p:sldId id="270" r:id="rId5"/>
    <p:sldId id="272" r:id="rId6"/>
    <p:sldId id="259" r:id="rId7"/>
    <p:sldId id="283" r:id="rId8"/>
    <p:sldId id="284" r:id="rId9"/>
    <p:sldId id="274" r:id="rId10"/>
    <p:sldId id="257" r:id="rId11"/>
    <p:sldId id="273" r:id="rId12"/>
    <p:sldId id="276" r:id="rId13"/>
    <p:sldId id="275" r:id="rId14"/>
    <p:sldId id="277" r:id="rId15"/>
    <p:sldId id="278" r:id="rId16"/>
    <p:sldId id="286" r:id="rId17"/>
    <p:sldId id="258" r:id="rId18"/>
    <p:sldId id="261" r:id="rId19"/>
    <p:sldId id="268" r:id="rId20"/>
    <p:sldId id="285" r:id="rId21"/>
    <p:sldId id="279" r:id="rId22"/>
    <p:sldId id="264" r:id="rId23"/>
    <p:sldId id="262" r:id="rId24"/>
    <p:sldId id="281" r:id="rId25"/>
    <p:sldId id="269" r:id="rId26"/>
    <p:sldId id="265" r:id="rId27"/>
    <p:sldId id="266" r:id="rId28"/>
    <p:sldId id="28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/>
    <p:restoredTop sz="94595"/>
  </p:normalViewPr>
  <p:slideViewPr>
    <p:cSldViewPr>
      <p:cViewPr varScale="1">
        <p:scale>
          <a:sx n="109" d="100"/>
          <a:sy n="109" d="100"/>
        </p:scale>
        <p:origin x="1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E26C-1A16-468B-90FA-7322CF20BD0B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CFB1-1786-4A90-8876-5E7E77E0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6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5691-B621-4F9F-A56D-E7C805447BCB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8114E-7F2E-4CE5-A323-B94C4A13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 </a:t>
            </a:r>
            <a:r>
              <a:rPr lang="en-US" dirty="0" err="1"/>
              <a:t>tempurpedic</a:t>
            </a:r>
            <a:r>
              <a:rPr lang="en-US" dirty="0"/>
              <a:t> pillow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8114E-7F2E-4CE5-A323-B94C4A1337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486AB7-4239-46F6-8D28-8C37AB7A3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A320-D0DF-4A4F-A472-48CCE5D4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E96C-8A87-464F-9DCF-A8CEB2AE1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B9C-E55C-41A2-A3CC-1A4CD438F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6E8C-43F3-4ED9-998B-FE4095F9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8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FAB5B-63C3-4459-BF6C-6334A5C0F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A2F1-5668-42D7-A416-8574F0E82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4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440C-4FB2-4802-A4ED-84E067DB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7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FE793-390D-499B-B17C-F1462911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3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3510-1E48-4715-AD7F-7817A9351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2BFC-96E7-4EB1-BCF2-46C29A57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CE25-3D24-4279-A63B-E8D89C8E3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9221-93F7-4ABC-A2BE-F887908BB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2FD7-7FB0-43DC-9D53-AB61CECF4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DC9944F3-2E91-4EDF-84D9-F01F3BEC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802" r:id="rId8"/>
    <p:sldLayoutId id="2147483803" r:id="rId9"/>
    <p:sldLayoutId id="2147483799" r:id="rId10"/>
    <p:sldLayoutId id="2147483800" r:id="rId11"/>
    <p:sldLayoutId id="2147483804" r:id="rId12"/>
    <p:sldLayoutId id="2147483805" r:id="rId13"/>
    <p:sldLayoutId id="2147483806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KzG9iYHLo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gage.com/chemistry/discipline_content/dvd/Power_Lectures/General_Chemistry/dswmedia/hmswf/flv/act081_media1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hemsite.lsrhs.net/FlashMedia/html/dipoleVsLondon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aYLonML69w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3925" y="2708275"/>
            <a:ext cx="3495675" cy="1701800"/>
          </a:xfrm>
        </p:spPr>
        <p:txBody>
          <a:bodyPr/>
          <a:lstStyle/>
          <a:p>
            <a:r>
              <a:rPr lang="en-US"/>
              <a:t>Intermolecular Forces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n-US"/>
              <a:t>Attractions between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Dipole dipole attractions</a:t>
            </a:r>
            <a:br>
              <a:rPr lang="en-US" sz="3800"/>
            </a:br>
            <a:endParaRPr lang="en-US" sz="3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990600" y="1905000"/>
            <a:ext cx="4062412" cy="3494087"/>
          </a:xfrm>
        </p:spPr>
        <p:txBody>
          <a:bodyPr/>
          <a:lstStyle/>
          <a:p>
            <a:r>
              <a:rPr lang="en-US" dirty="0"/>
              <a:t>Dipoles arrange themselves to maximize attractions &amp; minimize repulsions</a:t>
            </a:r>
          </a:p>
          <a:p>
            <a:endParaRPr lang="en-US" sz="2800" dirty="0"/>
          </a:p>
        </p:txBody>
      </p:sp>
      <p:sp>
        <p:nvSpPr>
          <p:cNvPr id="15364" name="Content Placeholder 1"/>
          <p:cNvSpPr>
            <a:spLocks noGrp="1"/>
          </p:cNvSpPr>
          <p:nvPr>
            <p:ph sz="quarter" idx="14"/>
          </p:nvPr>
        </p:nvSpPr>
        <p:spPr>
          <a:xfrm>
            <a:off x="5257800" y="2286000"/>
            <a:ext cx="3419475" cy="506412"/>
          </a:xfrm>
        </p:spPr>
        <p:txBody>
          <a:bodyPr/>
          <a:lstStyle/>
          <a:p>
            <a:r>
              <a:rPr lang="en-US" dirty="0">
                <a:hlinkClick r:id="rId2"/>
              </a:rPr>
              <a:t>Animation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3657600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polar molecules interact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Dipole dipole attractions</a:t>
            </a:r>
            <a:br>
              <a:rPr lang="en-US" sz="3800"/>
            </a:br>
            <a:endParaRPr lang="en-US" sz="3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r>
              <a:rPr lang="en-US" dirty="0"/>
              <a:t>Opposites attract</a:t>
            </a:r>
          </a:p>
          <a:p>
            <a:r>
              <a:rPr lang="en-US" dirty="0"/>
              <a:t>Dipoles arrange themselves to maximize attractions &amp; minimize repulsions</a:t>
            </a:r>
          </a:p>
          <a:p>
            <a:pPr marL="69850" indent="0">
              <a:buNone/>
            </a:pPr>
            <a:endParaRPr lang="en-US" dirty="0"/>
          </a:p>
          <a:p>
            <a:endParaRPr lang="en-US" sz="2800" dirty="0"/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476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898" y="612058"/>
            <a:ext cx="7024687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Dipole </a:t>
            </a:r>
            <a:r>
              <a:rPr lang="en-US" dirty="0" err="1">
                <a:hlinkClick r:id="rId2"/>
              </a:rPr>
              <a:t>dipole</a:t>
            </a:r>
            <a:r>
              <a:rPr lang="en-US" dirty="0">
                <a:hlinkClick r:id="rId2"/>
              </a:rPr>
              <a:t> attractions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9182657">
            <a:off x="-7899" y="4760852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72306">
            <a:off x="9490" y="2607315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2168305">
            <a:off x="2103621" y="4551350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069638">
            <a:off x="2121939" y="2301406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8788917">
            <a:off x="4086796" y="4930011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2397805">
            <a:off x="6515100" y="4679622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240943">
            <a:off x="4292931" y="2819398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636499">
            <a:off x="6554962" y="2574670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96100" y="867697"/>
            <a:ext cx="1905000" cy="914400"/>
          </a:xfrm>
          <a:prstGeom prst="ellipse">
            <a:avLst/>
          </a:prstGeo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d-        d+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80988" y="1524000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Dipole dipole attractions</a:t>
            </a:r>
            <a:br>
              <a:rPr lang="en-US" sz="3800"/>
            </a:br>
            <a:endParaRPr lang="en-US" sz="3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914400" y="2286000"/>
            <a:ext cx="3419475" cy="3492500"/>
          </a:xfrm>
        </p:spPr>
        <p:txBody>
          <a:bodyPr/>
          <a:lstStyle/>
          <a:p>
            <a:r>
              <a:rPr lang="en-US" dirty="0"/>
              <a:t>Strength depends on the nature of the dipoles involved</a:t>
            </a:r>
          </a:p>
          <a:p>
            <a:endParaRPr lang="en-US" sz="2800" dirty="0"/>
          </a:p>
        </p:txBody>
      </p:sp>
      <p:sp>
        <p:nvSpPr>
          <p:cNvPr id="16388" name="Content Placeholder 1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506412"/>
          </a:xfrm>
        </p:spPr>
        <p:txBody>
          <a:bodyPr/>
          <a:lstStyle/>
          <a:p>
            <a:r>
              <a:rPr lang="en-US" dirty="0"/>
              <a:t>Explains why water expands when it freezes!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687" cy="1143000"/>
          </a:xfrm>
        </p:spPr>
        <p:txBody>
          <a:bodyPr/>
          <a:lstStyle/>
          <a:p>
            <a:r>
              <a:rPr lang="en-US" dirty="0"/>
              <a:t>Hydrogen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76400"/>
            <a:ext cx="3962400" cy="4114800"/>
          </a:xfrm>
        </p:spPr>
        <p:txBody>
          <a:bodyPr/>
          <a:lstStyle/>
          <a:p>
            <a:r>
              <a:rPr lang="en-US" b="1" dirty="0"/>
              <a:t>Hydrogen attached to O, N or F</a:t>
            </a:r>
          </a:p>
          <a:p>
            <a:pPr lvl="1"/>
            <a:r>
              <a:rPr lang="en-US" dirty="0"/>
              <a:t>H almost bare of electron density</a:t>
            </a:r>
          </a:p>
          <a:p>
            <a:r>
              <a:rPr lang="en-US" b="1" dirty="0"/>
              <a:t>Attracted to another molecule’s O, N or F atom</a:t>
            </a:r>
            <a:r>
              <a:rPr lang="en-US" dirty="0"/>
              <a:t> (Finds electron density on another atom)</a:t>
            </a:r>
          </a:p>
          <a:p>
            <a:pPr lvl="1"/>
            <a:r>
              <a:rPr lang="en-US" dirty="0"/>
              <a:t>Recent insight:  some covalent character</a:t>
            </a:r>
          </a:p>
        </p:txBody>
      </p:sp>
      <p:pic>
        <p:nvPicPr>
          <p:cNvPr id="5" name="Picture 2" descr="11_0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2514600" cy="50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687" cy="1143000"/>
          </a:xfrm>
        </p:spPr>
        <p:txBody>
          <a:bodyPr/>
          <a:lstStyle/>
          <a:p>
            <a:r>
              <a:rPr lang="en-US" dirty="0"/>
              <a:t>Hydrogen bonding in water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01044" y="2192742"/>
            <a:ext cx="3419856" cy="3493008"/>
          </a:xfrm>
        </p:spPr>
        <p:txBody>
          <a:bodyPr/>
          <a:lstStyle/>
          <a:p>
            <a:r>
              <a:rPr lang="en-US" dirty="0"/>
              <a:t>Relatively strong intermolecular attractions</a:t>
            </a:r>
          </a:p>
          <a:p>
            <a:r>
              <a:rPr lang="en-US" dirty="0"/>
              <a:t>H bonded to N, O or F in one molecule is attracted to another molecule’s N, O or 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E216D-17AA-A542-9DDC-F6815C4A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" y="1945346"/>
            <a:ext cx="4076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E5A277-A686-3548-B97F-271214219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bonding in water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CF90D4-05E5-8241-B3B5-38DBB190FB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BE5506-5BA3-794E-9EFE-90101112F13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923991" y="2346175"/>
            <a:ext cx="3419475" cy="3091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0C9819-620E-8A40-8BF5-18A850B3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25154"/>
            <a:ext cx="3670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15287" cy="914400"/>
          </a:xfrm>
        </p:spPr>
        <p:txBody>
          <a:bodyPr/>
          <a:lstStyle/>
          <a:p>
            <a:r>
              <a:rPr lang="en-US" dirty="0"/>
              <a:t>Hydrogen bonding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239000" cy="4419600"/>
          </a:xfrm>
        </p:spPr>
        <p:txBody>
          <a:bodyPr/>
          <a:lstStyle/>
          <a:p>
            <a:r>
              <a:rPr lang="en-US" sz="2800" dirty="0"/>
              <a:t>Subset of dipole-dipole interactions</a:t>
            </a:r>
          </a:p>
          <a:p>
            <a:r>
              <a:rPr lang="en-US" sz="2800" dirty="0"/>
              <a:t>Important in protein, DNA structure</a:t>
            </a: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20636"/>
            <a:ext cx="3251200" cy="3546764"/>
          </a:xfr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90600" y="5867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Alpha helix in protein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8674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Hydrogen bonding in DNA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55" y="2367029"/>
            <a:ext cx="2044145" cy="33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5" grpId="0"/>
      <p:bldP spid="4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15287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/>
              <a:t>Dipole-Induced Dipole Attractions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7696200" cy="4419600"/>
          </a:xfrm>
        </p:spPr>
        <p:txBody>
          <a:bodyPr/>
          <a:lstStyle/>
          <a:p>
            <a:r>
              <a:rPr lang="en-US" sz="2800" dirty="0"/>
              <a:t>Presence of a permanent dipole can “induce” a temporary dipole in another molecule</a:t>
            </a:r>
          </a:p>
          <a:p>
            <a:r>
              <a:rPr lang="en-US" sz="2800" dirty="0"/>
              <a:t>Temporary effect</a:t>
            </a:r>
          </a:p>
          <a:p>
            <a:r>
              <a:rPr lang="en-US" sz="2800" dirty="0"/>
              <a:t>A polar molecule interacting with a nonpolar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024687" cy="1143000"/>
          </a:xfrm>
        </p:spPr>
        <p:txBody>
          <a:bodyPr/>
          <a:lstStyle/>
          <a:p>
            <a:r>
              <a:rPr lang="en-US" dirty="0"/>
              <a:t>Inducing a dipole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600200" y="2286000"/>
            <a:ext cx="1600200" cy="14478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Spherical nonpolar atom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1295400" y="53340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Dipole approaches from a distance</a:t>
            </a:r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5814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5302005" y="4876006"/>
            <a:ext cx="2971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Dipole causes temporary uneven distribution of electrons</a:t>
            </a:r>
          </a:p>
        </p:txBody>
      </p:sp>
      <p:grpSp>
        <p:nvGrpSpPr>
          <p:cNvPr id="140311" name="Group 23"/>
          <p:cNvGrpSpPr>
            <a:grpSpLocks/>
          </p:cNvGrpSpPr>
          <p:nvPr/>
        </p:nvGrpSpPr>
        <p:grpSpPr bwMode="auto">
          <a:xfrm rot="16200000">
            <a:off x="5220294" y="1866307"/>
            <a:ext cx="2341307" cy="1351893"/>
            <a:chOff x="3792" y="1488"/>
            <a:chExt cx="1008" cy="960"/>
          </a:xfr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0" scaled="0"/>
          </a:gradFill>
        </p:grpSpPr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3792" y="1488"/>
              <a:ext cx="1008" cy="96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8"/>
            <p:cNvSpPr txBox="1">
              <a:spLocks noChangeArrowheads="1"/>
            </p:cNvSpPr>
            <p:nvPr/>
          </p:nvSpPr>
          <p:spPr bwMode="auto">
            <a:xfrm rot="5400000">
              <a:off x="4416" y="1824"/>
              <a:ext cx="384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+</a:t>
              </a:r>
            </a:p>
          </p:txBody>
        </p:sp>
        <p:sp>
          <p:nvSpPr>
            <p:cNvPr id="21519" name="Text Box 20"/>
            <p:cNvSpPr txBox="1">
              <a:spLocks noChangeArrowheads="1"/>
            </p:cNvSpPr>
            <p:nvPr/>
          </p:nvSpPr>
          <p:spPr bwMode="auto">
            <a:xfrm rot="5400000">
              <a:off x="3888" y="1824"/>
              <a:ext cx="271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>
                  <a:latin typeface="Symbol" pitchFamily="18" charset="2"/>
                </a:rPr>
                <a:t>d </a:t>
              </a:r>
              <a:r>
                <a:rPr lang="en-US" dirty="0"/>
                <a:t>-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 rot="16200000">
            <a:off x="6050266" y="4026039"/>
            <a:ext cx="687468" cy="457200"/>
            <a:chOff x="3642601" y="868920"/>
            <a:chExt cx="687468" cy="457200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 rot="5161894">
              <a:off x="3756901" y="754620"/>
              <a:ext cx="457200" cy="685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 rot="21333278">
              <a:off x="3677326" y="912855"/>
              <a:ext cx="6527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-    +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rot="16454238">
            <a:off x="2056566" y="4724735"/>
            <a:ext cx="687468" cy="457200"/>
            <a:chOff x="3642601" y="868920"/>
            <a:chExt cx="687468" cy="457200"/>
          </a:xfrm>
        </p:grpSpPr>
        <p:sp>
          <p:nvSpPr>
            <p:cNvPr id="31" name="Oval 14"/>
            <p:cNvSpPr>
              <a:spLocks noChangeArrowheads="1"/>
            </p:cNvSpPr>
            <p:nvPr/>
          </p:nvSpPr>
          <p:spPr bwMode="auto">
            <a:xfrm rot="5161894">
              <a:off x="3756901" y="754620"/>
              <a:ext cx="457200" cy="685800"/>
            </a:xfrm>
            <a:prstGeom prst="ellipse">
              <a:avLst/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 rot="21333278">
              <a:off x="3677326" y="912855"/>
              <a:ext cx="65274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-    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Molecules may be weakly attracted to each other.</a:t>
            </a:r>
          </a:p>
          <a:p>
            <a:r>
              <a:rPr lang="en-US" dirty="0"/>
              <a:t>There are various categories of intermolecular attractions.</a:t>
            </a:r>
          </a:p>
          <a:p>
            <a:r>
              <a:rPr lang="en-US" dirty="0"/>
              <a:t>Intermolecular attractions affect macroscopic properties of compounds.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8A93F-3794-BC4B-A12A-956999C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9648"/>
            <a:ext cx="7024687" cy="1143000"/>
          </a:xfrm>
        </p:spPr>
        <p:txBody>
          <a:bodyPr/>
          <a:lstStyle/>
          <a:p>
            <a:r>
              <a:rPr lang="en-US" dirty="0"/>
              <a:t>Dipole-induced dipole attractions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3B337-EFDE-7145-975E-4FC2FC32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B9A0A-ED11-414B-BF21-2A512FB4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69" y="1852648"/>
            <a:ext cx="9144000" cy="39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Dipole-induced dipole attractions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Explains why 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 can dissolve in water</a:t>
            </a:r>
          </a:p>
          <a:p>
            <a:pPr lvl="1"/>
            <a:r>
              <a:rPr lang="en-US" dirty="0"/>
              <a:t>Water—a very polar molecule!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0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Induced dipole-induced dipole attractions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“London dispersion forces”</a:t>
            </a:r>
          </a:p>
          <a:p>
            <a:r>
              <a:rPr lang="en-US" dirty="0"/>
              <a:t>Weakest of the intermolecular attractions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Induced dipole-induced dipole attractions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2590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Animation</a:t>
            </a:r>
          </a:p>
        </p:txBody>
      </p:sp>
      <p:pic>
        <p:nvPicPr>
          <p:cNvPr id="5" name="Picture 2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4467"/>
            <a:ext cx="8610600" cy="30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Induced dipole-induced dipole attractions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Randomness in electron motion can result in uneven electron distribution for a moment</a:t>
            </a:r>
          </a:p>
          <a:p>
            <a:pPr lvl="1"/>
            <a:r>
              <a:rPr lang="en-US" dirty="0"/>
              <a:t>Transient effect</a:t>
            </a:r>
          </a:p>
          <a:p>
            <a:r>
              <a:rPr lang="en-US" dirty="0"/>
              <a:t>This can temporarily induce a dipole in another molecule</a:t>
            </a:r>
          </a:p>
          <a:p>
            <a:r>
              <a:rPr lang="en-US" dirty="0"/>
              <a:t>All types of matter can participate in London forces</a:t>
            </a:r>
          </a:p>
          <a:p>
            <a:pPr lvl="1"/>
            <a:r>
              <a:rPr lang="en-US" dirty="0"/>
              <a:t>Only IMF possible for nonpolar molecules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9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Comparison:  Dipole </a:t>
            </a:r>
            <a:r>
              <a:rPr lang="en-US" dirty="0" err="1"/>
              <a:t>dipole</a:t>
            </a:r>
            <a:r>
              <a:rPr lang="en-US" dirty="0"/>
              <a:t> interactions vs. London forces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Animation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Induced dipole-induced dipole attractions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significant for more massive atoms</a:t>
            </a:r>
          </a:p>
          <a:p>
            <a:pPr lvl="1"/>
            <a:r>
              <a:rPr lang="en-US" dirty="0"/>
              <a:t>Larger electron cloud is more easily distorted (more “polarizable”)</a:t>
            </a:r>
          </a:p>
          <a:p>
            <a:endParaRPr lang="en-US" dirty="0"/>
          </a:p>
          <a:p>
            <a:r>
              <a:rPr lang="en-US" dirty="0"/>
              <a:t>Compare iodine and fluorine molecules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… 106 electrons in electron cloud…found as a solid at room temperature</a:t>
            </a:r>
          </a:p>
          <a:p>
            <a:pPr lvl="1"/>
            <a:r>
              <a:rPr lang="en-US" dirty="0"/>
              <a:t>F</a:t>
            </a:r>
            <a:r>
              <a:rPr lang="en-US" baseline="-25000" dirty="0"/>
              <a:t>2…</a:t>
            </a:r>
            <a:r>
              <a:rPr lang="en-US" dirty="0"/>
              <a:t> 18 electrons in </a:t>
            </a:r>
            <a:r>
              <a:rPr lang="en-US"/>
              <a:t>electron cloud…</a:t>
            </a:r>
            <a:r>
              <a:rPr lang="en-US" dirty="0"/>
              <a:t>found as a gas at room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Effects of intermolecular attractions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Stronger intermolecular attractions </a:t>
            </a:r>
            <a:r>
              <a:rPr lang="en-US" dirty="0">
                <a:sym typeface="Wingdings" pitchFamily="2" charset="2"/>
              </a:rPr>
              <a:t>  difficult to separate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boiling point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solid or liquid at room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/>
              <a:t>Effects of intermolecular attractions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Weaker intermolecular attractions </a:t>
            </a:r>
            <a:r>
              <a:rPr lang="en-US" dirty="0">
                <a:sym typeface="Wingdings" pitchFamily="2" charset="2"/>
              </a:rPr>
              <a:t>      easy to separate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boiling point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gases or liquids with low boiling points (“volatile”)</a:t>
            </a:r>
          </a:p>
        </p:txBody>
      </p:sp>
    </p:spTree>
    <p:extLst>
      <p:ext uri="{BB962C8B-B14F-4D97-AF65-F5344CB8AC3E}">
        <p14:creationId xmlns:p14="http://schemas.microsoft.com/office/powerpoint/2010/main" val="42445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Intermolecular attractions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Also called “van der Waals forces” or “weak forces”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Generally weak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Cumulative effect can be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Intermolecular attractions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Depend on several factors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Molecule size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Molecule polarity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Number of bonding electrons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Affect molecular properties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Boiling point, evaporation time, melting point, viscosity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i.e., a polar molecule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09875"/>
            <a:ext cx="4231991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429000" y="3657600"/>
            <a:ext cx="1524000" cy="1676400"/>
          </a:xfrm>
          <a:prstGeom prst="straightConnector1">
            <a:avLst/>
          </a:prstGeom>
          <a:ln w="1047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15288" cy="914400"/>
          </a:xfrm>
        </p:spPr>
        <p:txBody>
          <a:bodyPr/>
          <a:lstStyle/>
          <a:p>
            <a:r>
              <a:rPr lang="en-US"/>
              <a:t>Ion-dipole  attractions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6613" y="1600200"/>
            <a:ext cx="3887787" cy="4419600"/>
          </a:xfrm>
        </p:spPr>
        <p:txBody>
          <a:bodyPr/>
          <a:lstStyle/>
          <a:p>
            <a:r>
              <a:rPr lang="en-US" sz="2800" dirty="0"/>
              <a:t>Strongest of the weak forces</a:t>
            </a:r>
          </a:p>
          <a:p>
            <a:r>
              <a:rPr lang="en-US" sz="2800" dirty="0"/>
              <a:t>Ions attract polar molecules</a:t>
            </a:r>
          </a:p>
        </p:txBody>
      </p:sp>
      <p:sp>
        <p:nvSpPr>
          <p:cNvPr id="13316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Animation—dissolving a salt in water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3657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ion interacts with a polar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0FE1C-B7C3-954B-8F9B-371F26A4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3CA41-C44D-9948-98DC-61C1797E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16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15288" cy="914400"/>
          </a:xfrm>
        </p:spPr>
        <p:txBody>
          <a:bodyPr/>
          <a:lstStyle/>
          <a:p>
            <a:r>
              <a:rPr lang="en-US"/>
              <a:t>Ion-dipole  attractions</a:t>
            </a:r>
          </a:p>
        </p:txBody>
      </p:sp>
      <p:pic>
        <p:nvPicPr>
          <p:cNvPr id="14339" name="Picture 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133600"/>
            <a:ext cx="5045075" cy="2843213"/>
          </a:xfr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486400" y="1600200"/>
            <a:ext cx="3048000" cy="4419600"/>
          </a:xfrm>
        </p:spPr>
        <p:txBody>
          <a:bodyPr/>
          <a:lstStyle/>
          <a:p>
            <a:r>
              <a:rPr lang="en-US" sz="2800" dirty="0"/>
              <a:t>Important role in dissolving ions in water</a:t>
            </a:r>
          </a:p>
          <a:p>
            <a:r>
              <a:rPr lang="en-US" sz="2800" dirty="0"/>
              <a:t>Enough of these can break apart a crystal lattice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6729</TotalTime>
  <Words>542</Words>
  <Application>Microsoft Macintosh PowerPoint</Application>
  <PresentationFormat>On-screen Show (4:3)</PresentationFormat>
  <Paragraphs>99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Symbol</vt:lpstr>
      <vt:lpstr>Wingdings</vt:lpstr>
      <vt:lpstr>Wingdings 2</vt:lpstr>
      <vt:lpstr>Austin</vt:lpstr>
      <vt:lpstr>Intermolecular Forces</vt:lpstr>
      <vt:lpstr>Overview</vt:lpstr>
      <vt:lpstr>Intermolecular attractions</vt:lpstr>
      <vt:lpstr>Intermolecular attractions</vt:lpstr>
      <vt:lpstr>Dipole</vt:lpstr>
      <vt:lpstr>Ion-dipole  attractions</vt:lpstr>
      <vt:lpstr>PowerPoint Presentation</vt:lpstr>
      <vt:lpstr>PowerPoint Presentation</vt:lpstr>
      <vt:lpstr>Ion-dipole  attractions</vt:lpstr>
      <vt:lpstr>Dipole dipole attractions </vt:lpstr>
      <vt:lpstr>Dipole dipole attractions </vt:lpstr>
      <vt:lpstr>Dipole dipole attractions</vt:lpstr>
      <vt:lpstr>Dipole dipole attractions </vt:lpstr>
      <vt:lpstr>Hydrogen bonding</vt:lpstr>
      <vt:lpstr>Hydrogen bonding in water</vt:lpstr>
      <vt:lpstr>Hydrogen bonding in water</vt:lpstr>
      <vt:lpstr>Hydrogen bonding</vt:lpstr>
      <vt:lpstr>Dipole-Induced Dipole Attractions</vt:lpstr>
      <vt:lpstr>Inducing a dipole</vt:lpstr>
      <vt:lpstr>Dipole-induced dipole attractions</vt:lpstr>
      <vt:lpstr>Dipole-induced dipole attractions</vt:lpstr>
      <vt:lpstr>Induced dipole-induced dipole attractions</vt:lpstr>
      <vt:lpstr>Induced dipole-induced dipole attractions</vt:lpstr>
      <vt:lpstr>Induced dipole-induced dipole attractions</vt:lpstr>
      <vt:lpstr>Comparison:  Dipole dipole interactions vs. London forces</vt:lpstr>
      <vt:lpstr>Induced dipole-induced dipole attractions</vt:lpstr>
      <vt:lpstr>Effects of intermolecular attractions</vt:lpstr>
      <vt:lpstr>Effects of intermolecular attractions</vt:lpstr>
    </vt:vector>
  </TitlesOfParts>
  <Company>AFRL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VanderVeen</dc:creator>
  <cp:lastModifiedBy>Microsoft Office User</cp:lastModifiedBy>
  <cp:revision>70</cp:revision>
  <cp:lastPrinted>2014-03-11T16:50:24Z</cp:lastPrinted>
  <dcterms:created xsi:type="dcterms:W3CDTF">2005-12-31T16:51:07Z</dcterms:created>
  <dcterms:modified xsi:type="dcterms:W3CDTF">2018-03-12T15:51:16Z</dcterms:modified>
</cp:coreProperties>
</file>